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27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28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29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30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31.xml" ContentType="application/vnd.openxmlformats-officedocument.presentationml.notesSlide+xml"/>
  <Override PartName="/ppt/tags/tag1.xml" ContentType="application/vnd.openxmlformats-officedocument.presentationml.tags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34.xml" ContentType="application/vnd.openxmlformats-officedocument.presentationml.notesSlide+xml"/>
  <Override PartName="/ppt/comments/comment9.xml" ContentType="application/vnd.openxmlformats-officedocument.presentationml.comments+xml"/>
  <Override PartName="/ppt/notesSlides/notesSlide35.xml" ContentType="application/vnd.openxmlformats-officedocument.presentationml.notesSlide+xml"/>
  <Override PartName="/ppt/comments/comment10.xml" ContentType="application/vnd.openxmlformats-officedocument.presentationml.comments+xml"/>
  <Override PartName="/ppt/notesSlides/notesSlide36.xml" ContentType="application/vnd.openxmlformats-officedocument.presentationml.notesSlide+xml"/>
  <Override PartName="/ppt/comments/comment11.xml" ContentType="application/vnd.openxmlformats-officedocument.presentationml.comments+xml"/>
  <Override PartName="/ppt/notesSlides/notesSlide37.xml" ContentType="application/vnd.openxmlformats-officedocument.presentationml.notesSlide+xml"/>
  <Override PartName="/ppt/comments/comment12.xml" ContentType="application/vnd.openxmlformats-officedocument.presentationml.comments+xml"/>
  <Override PartName="/ppt/notesSlides/notesSlide38.xml" ContentType="application/vnd.openxmlformats-officedocument.presentationml.notesSlide+xml"/>
  <Override PartName="/ppt/comments/comment13.xml" ContentType="application/vnd.openxmlformats-officedocument.presentationml.comments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3"/>
  </p:notesMasterIdLst>
  <p:sldIdLst>
    <p:sldId id="258" r:id="rId2"/>
    <p:sldId id="259" r:id="rId3"/>
    <p:sldId id="264" r:id="rId4"/>
    <p:sldId id="317" r:id="rId5"/>
    <p:sldId id="319" r:id="rId6"/>
    <p:sldId id="320" r:id="rId7"/>
    <p:sldId id="321" r:id="rId8"/>
    <p:sldId id="263" r:id="rId9"/>
    <p:sldId id="278" r:id="rId10"/>
    <p:sldId id="323" r:id="rId11"/>
    <p:sldId id="324" r:id="rId12"/>
    <p:sldId id="325" r:id="rId13"/>
    <p:sldId id="326" r:id="rId14"/>
    <p:sldId id="327" r:id="rId15"/>
    <p:sldId id="328" r:id="rId16"/>
    <p:sldId id="329" r:id="rId17"/>
    <p:sldId id="330" r:id="rId18"/>
    <p:sldId id="331" r:id="rId19"/>
    <p:sldId id="332" r:id="rId20"/>
    <p:sldId id="333" r:id="rId21"/>
    <p:sldId id="334" r:id="rId22"/>
    <p:sldId id="335" r:id="rId23"/>
    <p:sldId id="336" r:id="rId24"/>
    <p:sldId id="353" r:id="rId25"/>
    <p:sldId id="337" r:id="rId26"/>
    <p:sldId id="339" r:id="rId27"/>
    <p:sldId id="340" r:id="rId28"/>
    <p:sldId id="341" r:id="rId29"/>
    <p:sldId id="342" r:id="rId30"/>
    <p:sldId id="343" r:id="rId31"/>
    <p:sldId id="344" r:id="rId32"/>
    <p:sldId id="345" r:id="rId33"/>
    <p:sldId id="346" r:id="rId34"/>
    <p:sldId id="349" r:id="rId35"/>
    <p:sldId id="347" r:id="rId36"/>
    <p:sldId id="348" r:id="rId37"/>
    <p:sldId id="350" r:id="rId38"/>
    <p:sldId id="351" r:id="rId39"/>
    <p:sldId id="352" r:id="rId40"/>
    <p:sldId id="276" r:id="rId41"/>
    <p:sldId id="262" r:id="rId4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p" initials="z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7F5"/>
    <a:srgbClr val="CAE3F0"/>
    <a:srgbClr val="D4E5EE"/>
    <a:srgbClr val="84BFE1"/>
    <a:srgbClr val="71B5DC"/>
    <a:srgbClr val="005D89"/>
    <a:srgbClr val="006194"/>
    <a:srgbClr val="DCED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0" autoAdjust="0"/>
  </p:normalViewPr>
  <p:slideViewPr>
    <p:cSldViewPr>
      <p:cViewPr varScale="1">
        <p:scale>
          <a:sx n="82" d="100"/>
          <a:sy n="82" d="100"/>
        </p:scale>
        <p:origin x="1474" y="58"/>
      </p:cViewPr>
      <p:guideLst>
        <p:guide orient="horz" pos="218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image1.jpeg>
</file>

<file path=ppt/media/image11.png>
</file>

<file path=ppt/media/image12.png>
</file>

<file path=ppt/media/image16.png>
</file>

<file path=ppt/media/image2.png>
</file>

<file path=ppt/media/image23.png>
</file>

<file path=ppt/media/image27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8744D05-F550-41D1-928D-370193E055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2032583-FD87-4FA4-B13E-F09C3E5090C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cs typeface="+mn-ea"/>
              </a:defRPr>
            </a:lvl1pPr>
          </a:lstStyle>
          <a:p>
            <a:pPr>
              <a:defRPr/>
            </a:pPr>
            <a:fld id="{51779BDB-978D-448F-8805-758B428E12A2}" type="datetimeFigureOut">
              <a:rPr lang="zh-CN" altLang="en-US"/>
              <a:pPr>
                <a:defRPr/>
              </a:pPr>
              <a:t>2021-05-23</a:t>
            </a:fld>
            <a:endParaRPr lang="zh-CN" altLang="en-US">
              <a:cs typeface="+mn-cs"/>
            </a:endParaRPr>
          </a:p>
        </p:txBody>
      </p:sp>
      <p:sp>
        <p:nvSpPr>
          <p:cNvPr id="3076" name="幻灯片图像占位符 3">
            <a:extLst>
              <a:ext uri="{FF2B5EF4-FFF2-40B4-BE49-F238E27FC236}">
                <a16:creationId xmlns:a16="http://schemas.microsoft.com/office/drawing/2014/main" id="{DC10E4EA-7B15-48B0-AAEF-9B4405AC5EF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备注占位符 4">
            <a:extLst>
              <a:ext uri="{FF2B5EF4-FFF2-40B4-BE49-F238E27FC236}">
                <a16:creationId xmlns:a16="http://schemas.microsoft.com/office/drawing/2014/main" id="{41FB8944-BFE9-4CA7-84C4-04CC3BD3A403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C078E5-4F4C-42E8-AE09-0AFE894C617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FBDAD3-254E-4ED1-BE85-8469C43633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cs typeface="+mn-ea"/>
              </a:defRPr>
            </a:lvl1pPr>
          </a:lstStyle>
          <a:p>
            <a:pPr>
              <a:defRPr/>
            </a:pPr>
            <a:fld id="{045C629B-3FFC-43E2-9635-A439868B1429}" type="slidenum">
              <a:rPr lang="zh-CN" altLang="en-US"/>
              <a:pPr>
                <a:defRPr/>
              </a:pPr>
              <a:t>‹#›</a:t>
            </a:fld>
            <a:endParaRPr lang="zh-CN" altLang="en-US"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45C629B-3FFC-43E2-9635-A439868B1429}" type="slidenum">
              <a:rPr lang="zh-CN" altLang="en-US" smtClean="0"/>
              <a:pPr>
                <a:defRPr/>
              </a:pPr>
              <a:t>1</a:t>
            </a:fld>
            <a:endParaRPr lang="zh-CN" alt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44594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>
            <a:extLst>
              <a:ext uri="{FF2B5EF4-FFF2-40B4-BE49-F238E27FC236}">
                <a16:creationId xmlns:a16="http://schemas.microsoft.com/office/drawing/2014/main" id="{586FC30A-D9C5-437B-A662-212000425B63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7651" name="文本占位符 2">
            <a:extLst>
              <a:ext uri="{FF2B5EF4-FFF2-40B4-BE49-F238E27FC236}">
                <a16:creationId xmlns:a16="http://schemas.microsoft.com/office/drawing/2014/main" id="{C65995D9-4355-4032-BEFB-C73348AF148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>
            <a:extLst>
              <a:ext uri="{FF2B5EF4-FFF2-40B4-BE49-F238E27FC236}">
                <a16:creationId xmlns:a16="http://schemas.microsoft.com/office/drawing/2014/main" id="{A7566144-7990-41F7-9EF6-5261B4254F3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文本占位符 2">
            <a:extLst>
              <a:ext uri="{FF2B5EF4-FFF2-40B4-BE49-F238E27FC236}">
                <a16:creationId xmlns:a16="http://schemas.microsoft.com/office/drawing/2014/main" id="{2A7D11E4-6754-4723-A0E2-B15CF6B9C5C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>
            <a:extLst>
              <a:ext uri="{FF2B5EF4-FFF2-40B4-BE49-F238E27FC236}">
                <a16:creationId xmlns:a16="http://schemas.microsoft.com/office/drawing/2014/main" id="{77B44620-87F6-4E50-AF5C-26594453BFA3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1747" name="文本占位符 2">
            <a:extLst>
              <a:ext uri="{FF2B5EF4-FFF2-40B4-BE49-F238E27FC236}">
                <a16:creationId xmlns:a16="http://schemas.microsoft.com/office/drawing/2014/main" id="{A154BECC-FEE8-48EA-8F09-81161DF4179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>
            <a:extLst>
              <a:ext uri="{FF2B5EF4-FFF2-40B4-BE49-F238E27FC236}">
                <a16:creationId xmlns:a16="http://schemas.microsoft.com/office/drawing/2014/main" id="{074CBBD7-944C-4B09-986A-F93ADC3AB84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3795" name="文本占位符 2">
            <a:extLst>
              <a:ext uri="{FF2B5EF4-FFF2-40B4-BE49-F238E27FC236}">
                <a16:creationId xmlns:a16="http://schemas.microsoft.com/office/drawing/2014/main" id="{CD46AF98-035D-4631-B18E-DB171B35F05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>
            <a:extLst>
              <a:ext uri="{FF2B5EF4-FFF2-40B4-BE49-F238E27FC236}">
                <a16:creationId xmlns:a16="http://schemas.microsoft.com/office/drawing/2014/main" id="{114DC26C-FB2A-4D95-AC04-0DCACDCEEE23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5843" name="文本占位符 2">
            <a:extLst>
              <a:ext uri="{FF2B5EF4-FFF2-40B4-BE49-F238E27FC236}">
                <a16:creationId xmlns:a16="http://schemas.microsoft.com/office/drawing/2014/main" id="{6F39DC03-6CAE-4905-BA79-3078B50772A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>
            <a:extLst>
              <a:ext uri="{FF2B5EF4-FFF2-40B4-BE49-F238E27FC236}">
                <a16:creationId xmlns:a16="http://schemas.microsoft.com/office/drawing/2014/main" id="{5A5FCCF4-8D3C-44BF-A3E7-F7ACB501823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7891" name="文本占位符 2">
            <a:extLst>
              <a:ext uri="{FF2B5EF4-FFF2-40B4-BE49-F238E27FC236}">
                <a16:creationId xmlns:a16="http://schemas.microsoft.com/office/drawing/2014/main" id="{D067699A-BE49-4A32-A776-CBB73D7F67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>
            <a:extLst>
              <a:ext uri="{FF2B5EF4-FFF2-40B4-BE49-F238E27FC236}">
                <a16:creationId xmlns:a16="http://schemas.microsoft.com/office/drawing/2014/main" id="{EBD7E692-418A-4FCF-BA40-801BB638FDC6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9939" name="文本占位符 2">
            <a:extLst>
              <a:ext uri="{FF2B5EF4-FFF2-40B4-BE49-F238E27FC236}">
                <a16:creationId xmlns:a16="http://schemas.microsoft.com/office/drawing/2014/main" id="{762C0596-3E01-42F5-B6FA-DD6BBA10138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>
            <a:extLst>
              <a:ext uri="{FF2B5EF4-FFF2-40B4-BE49-F238E27FC236}">
                <a16:creationId xmlns:a16="http://schemas.microsoft.com/office/drawing/2014/main" id="{82E571AB-FC07-49C5-978D-87E93194F8D2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7" name="文本占位符 2">
            <a:extLst>
              <a:ext uri="{FF2B5EF4-FFF2-40B4-BE49-F238E27FC236}">
                <a16:creationId xmlns:a16="http://schemas.microsoft.com/office/drawing/2014/main" id="{E216CC3C-0BD5-4667-A417-BDFCD5A3F46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>
            <a:extLst>
              <a:ext uri="{FF2B5EF4-FFF2-40B4-BE49-F238E27FC236}">
                <a16:creationId xmlns:a16="http://schemas.microsoft.com/office/drawing/2014/main" id="{0AD708BA-B76D-4E4D-BF3D-DED613F0D624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5" name="文本占位符 2">
            <a:extLst>
              <a:ext uri="{FF2B5EF4-FFF2-40B4-BE49-F238E27FC236}">
                <a16:creationId xmlns:a16="http://schemas.microsoft.com/office/drawing/2014/main" id="{68B4A49C-7F24-4E20-A168-384FA3EED1E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>
            <a:extLst>
              <a:ext uri="{FF2B5EF4-FFF2-40B4-BE49-F238E27FC236}">
                <a16:creationId xmlns:a16="http://schemas.microsoft.com/office/drawing/2014/main" id="{E16EAC72-EBBA-4050-838A-CB9F117B54CB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6083" name="文本占位符 2">
            <a:extLst>
              <a:ext uri="{FF2B5EF4-FFF2-40B4-BE49-F238E27FC236}">
                <a16:creationId xmlns:a16="http://schemas.microsoft.com/office/drawing/2014/main" id="{E902EF36-1E9C-4FE6-853D-B33BF215104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>
            <a:extLst>
              <a:ext uri="{FF2B5EF4-FFF2-40B4-BE49-F238E27FC236}">
                <a16:creationId xmlns:a16="http://schemas.microsoft.com/office/drawing/2014/main" id="{D61B3DCE-48CC-4919-BB09-F7EECEC71B3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7171" name="文本占位符 2">
            <a:extLst>
              <a:ext uri="{FF2B5EF4-FFF2-40B4-BE49-F238E27FC236}">
                <a16:creationId xmlns:a16="http://schemas.microsoft.com/office/drawing/2014/main" id="{8E3AE927-FB04-4762-8898-2E06802CACFF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noProof="1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幻灯片图像占位符 1">
            <a:extLst>
              <a:ext uri="{FF2B5EF4-FFF2-40B4-BE49-F238E27FC236}">
                <a16:creationId xmlns:a16="http://schemas.microsoft.com/office/drawing/2014/main" id="{302195D7-17F1-4A02-8377-E89106A8CF3F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8131" name="文本占位符 2">
            <a:extLst>
              <a:ext uri="{FF2B5EF4-FFF2-40B4-BE49-F238E27FC236}">
                <a16:creationId xmlns:a16="http://schemas.microsoft.com/office/drawing/2014/main" id="{8CF10A35-1781-4186-A254-24AFEF17A0C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幻灯片图像占位符 1">
            <a:extLst>
              <a:ext uri="{FF2B5EF4-FFF2-40B4-BE49-F238E27FC236}">
                <a16:creationId xmlns:a16="http://schemas.microsoft.com/office/drawing/2014/main" id="{28275F8D-D513-4F73-9CB7-7C33B2E7EBF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0179" name="文本占位符 2">
            <a:extLst>
              <a:ext uri="{FF2B5EF4-FFF2-40B4-BE49-F238E27FC236}">
                <a16:creationId xmlns:a16="http://schemas.microsoft.com/office/drawing/2014/main" id="{B9BA8893-D626-41BC-BC1E-C70CA80CAA2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45866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>
            <a:extLst>
              <a:ext uri="{FF2B5EF4-FFF2-40B4-BE49-F238E27FC236}">
                <a16:creationId xmlns:a16="http://schemas.microsoft.com/office/drawing/2014/main" id="{2870D7EE-3111-437F-AB55-12823298B07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4275" name="文本占位符 2">
            <a:extLst>
              <a:ext uri="{FF2B5EF4-FFF2-40B4-BE49-F238E27FC236}">
                <a16:creationId xmlns:a16="http://schemas.microsoft.com/office/drawing/2014/main" id="{DB3E4CE2-2B70-4FC1-911F-AF56FEC449A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>
            <a:extLst>
              <a:ext uri="{FF2B5EF4-FFF2-40B4-BE49-F238E27FC236}">
                <a16:creationId xmlns:a16="http://schemas.microsoft.com/office/drawing/2014/main" id="{18BCDAF1-3A91-4111-B333-AA8619E6622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6323" name="文本占位符 2">
            <a:extLst>
              <a:ext uri="{FF2B5EF4-FFF2-40B4-BE49-F238E27FC236}">
                <a16:creationId xmlns:a16="http://schemas.microsoft.com/office/drawing/2014/main" id="{ECF2FB95-92E6-4D21-8970-98F9AAD012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1420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3298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8501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224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>
            <a:extLst>
              <a:ext uri="{FF2B5EF4-FFF2-40B4-BE49-F238E27FC236}">
                <a16:creationId xmlns:a16="http://schemas.microsoft.com/office/drawing/2014/main" id="{89DC3E24-D867-43B9-8DA6-C77C3D993A91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9219" name="文本占位符 2">
            <a:extLst>
              <a:ext uri="{FF2B5EF4-FFF2-40B4-BE49-F238E27FC236}">
                <a16:creationId xmlns:a16="http://schemas.microsoft.com/office/drawing/2014/main" id="{D1DA1F5E-1051-4ECD-95D1-B40EAF79E6CF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noProof="1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0067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2043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34663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5507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497237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3964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7349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2289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76308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幻灯片图像占位符 1">
            <a:extLst>
              <a:ext uri="{FF2B5EF4-FFF2-40B4-BE49-F238E27FC236}">
                <a16:creationId xmlns:a16="http://schemas.microsoft.com/office/drawing/2014/main" id="{C6AF7086-1B3B-4E07-B38B-ECD7506CAF22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84995" name="文本占位符 2">
            <a:extLst>
              <a:ext uri="{FF2B5EF4-FFF2-40B4-BE49-F238E27FC236}">
                <a16:creationId xmlns:a16="http://schemas.microsoft.com/office/drawing/2014/main" id="{D4F477D9-0A7B-4EC2-9933-6A708E72E75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>
            <a:extLst>
              <a:ext uri="{FF2B5EF4-FFF2-40B4-BE49-F238E27FC236}">
                <a16:creationId xmlns:a16="http://schemas.microsoft.com/office/drawing/2014/main" id="{DE5C42DE-6461-4674-A39D-214906DA2F34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3315" name="文本占位符 2">
            <a:extLst>
              <a:ext uri="{FF2B5EF4-FFF2-40B4-BE49-F238E27FC236}">
                <a16:creationId xmlns:a16="http://schemas.microsoft.com/office/drawing/2014/main" id="{9ECB0F96-0D68-4C3D-AF30-CD42F74EBC2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>
            <a:extLst>
              <a:ext uri="{FF2B5EF4-FFF2-40B4-BE49-F238E27FC236}">
                <a16:creationId xmlns:a16="http://schemas.microsoft.com/office/drawing/2014/main" id="{FB7F9EF3-5954-4C3D-89F4-917496A9C1CF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5363" name="文本占位符 2">
            <a:extLst>
              <a:ext uri="{FF2B5EF4-FFF2-40B4-BE49-F238E27FC236}">
                <a16:creationId xmlns:a16="http://schemas.microsoft.com/office/drawing/2014/main" id="{AF7A4639-7828-41F4-AD72-63A81FB94F8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>
            <a:extLst>
              <a:ext uri="{FF2B5EF4-FFF2-40B4-BE49-F238E27FC236}">
                <a16:creationId xmlns:a16="http://schemas.microsoft.com/office/drawing/2014/main" id="{DBCAE1C0-56B3-4B11-99F0-176C1C92387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7411" name="文本占位符 2">
            <a:extLst>
              <a:ext uri="{FF2B5EF4-FFF2-40B4-BE49-F238E27FC236}">
                <a16:creationId xmlns:a16="http://schemas.microsoft.com/office/drawing/2014/main" id="{773E78F0-96D7-439B-9966-1E9E39C2C83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所谓主观评价方法，是指基于观察者的主观感受给出图像的质量分数。 所谓客观评价方法，是指设计计算模型来模拟HVS的图像感知过程，确保与人类主观感受的一致性，达到自动而精准地预测图像质量的目的。</a:t>
            </a:r>
          </a:p>
          <a:p>
            <a:pPr eaLnBrk="1" hangingPunct="1"/>
            <a:endParaRPr lang="zh-CN" altLang="en-US"/>
          </a:p>
          <a:p>
            <a:pPr eaLnBrk="1" hangingPunct="1"/>
            <a:r>
              <a:rPr lang="zh-CN" altLang="en-US"/>
              <a:t>实时应用：流媒体点播类的业务。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>
            <a:extLst>
              <a:ext uri="{FF2B5EF4-FFF2-40B4-BE49-F238E27FC236}">
                <a16:creationId xmlns:a16="http://schemas.microsoft.com/office/drawing/2014/main" id="{31789FC8-34FC-42A9-A781-D7D4C516BB3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9459" name="文本占位符 2">
            <a:extLst>
              <a:ext uri="{FF2B5EF4-FFF2-40B4-BE49-F238E27FC236}">
                <a16:creationId xmlns:a16="http://schemas.microsoft.com/office/drawing/2014/main" id="{7E6FF950-DA65-4055-AA58-DEF8DAF23E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对</a:t>
            </a:r>
            <a:r>
              <a:rPr lang="en-US" altLang="zh-CN"/>
              <a:t>HVS</a:t>
            </a:r>
            <a:r>
              <a:rPr lang="zh-CN" altLang="en-US"/>
              <a:t>特性的模拟还处于较低水平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>
            <a:extLst>
              <a:ext uri="{FF2B5EF4-FFF2-40B4-BE49-F238E27FC236}">
                <a16:creationId xmlns:a16="http://schemas.microsoft.com/office/drawing/2014/main" id="{D6C60BCE-F585-42A6-A1B6-10B4B5EE4CDC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1507" name="文本占位符 2">
            <a:extLst>
              <a:ext uri="{FF2B5EF4-FFF2-40B4-BE49-F238E27FC236}">
                <a16:creationId xmlns:a16="http://schemas.microsoft.com/office/drawing/2014/main" id="{05BB855B-408F-4DA5-A2CB-4CE01AF078B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>
            <a:extLst>
              <a:ext uri="{FF2B5EF4-FFF2-40B4-BE49-F238E27FC236}">
                <a16:creationId xmlns:a16="http://schemas.microsoft.com/office/drawing/2014/main" id="{882FB0B0-C63A-4D7C-81CE-65EE8069A83A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5603" name="文本占位符 2">
            <a:extLst>
              <a:ext uri="{FF2B5EF4-FFF2-40B4-BE49-F238E27FC236}">
                <a16:creationId xmlns:a16="http://schemas.microsoft.com/office/drawing/2014/main" id="{F6991821-A992-4363-9477-CA004BA82F6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8">
            <a:extLst>
              <a:ext uri="{FF2B5EF4-FFF2-40B4-BE49-F238E27FC236}">
                <a16:creationId xmlns:a16="http://schemas.microsoft.com/office/drawing/2014/main" id="{7B14BE2C-9397-43AC-9034-41B81CE5622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19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3">
            <a:extLst>
              <a:ext uri="{FF2B5EF4-FFF2-40B4-BE49-F238E27FC236}">
                <a16:creationId xmlns:a16="http://schemas.microsoft.com/office/drawing/2014/main" id="{8ECE6E62-9F9C-4F6C-A033-251A61277B2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5913" y="3589338"/>
            <a:ext cx="8693150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>
            <a:lvl1pPr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kumimoji="0">
                <a:solidFill>
                  <a:srgbClr val="A50021"/>
                </a:solidFill>
                <a:effectLst/>
                <a:latin typeface="Cooper Black" panose="0208090404030B020404" pitchFamily="18" charset="0"/>
              </a:defRPr>
            </a:lvl1pPr>
          </a:lstStyle>
          <a:p>
            <a:pPr lvl="0"/>
            <a:r>
              <a:rPr lang="zh-CN" altLang="en-US" noProof="0"/>
              <a:t>单击此处编辑母版标题样式</a:t>
            </a:r>
            <a:endParaRPr lang="en-US" altLang="zh-CN" noProof="0"/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b="1">
                <a:solidFill>
                  <a:srgbClr val="0000CC"/>
                </a:solidFill>
                <a:latin typeface="Times" pitchFamily="18" charset="0"/>
              </a:defRPr>
            </a:lvl1pPr>
          </a:lstStyle>
          <a:p>
            <a:pPr lv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989612C-2858-409F-B3F2-ED57CFC4ABC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D898E68A-1E36-4A49-AF34-A2BA037B717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CFACB170-7E76-44F9-AE25-54215A2E241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643BC0-6B35-4CF0-A75E-DD070EE4D63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12186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3960B13-CE49-40D0-9560-6D6C96B5669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28E5EC0-11BB-424D-997B-85C5AC67DB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F3E1507-F24A-413D-804F-B1D7383C9A8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B713A8-5714-4267-BB8E-2DD806FCE00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9273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836613"/>
            <a:ext cx="2057400" cy="5605462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836613"/>
            <a:ext cx="6019800" cy="5605462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AD70BA5-BE0D-4F50-823E-93B04B6687F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F444D50-CCA1-49B4-B1B3-5D0AACCE32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B1C371A-0F57-47A4-81E2-BB7BFD67A8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CD84CC-906C-4280-86FD-C0AF610FBAB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1265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EFE4EF4-A716-48CE-8E84-8D21AE8759B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73C9B98-D0E3-42F4-A86B-FCB982A8C12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45F684F-4967-4989-B6DC-C16C99D7B0B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AC1760-9D84-4216-8402-5CB78B2F8FA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2126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54439E1-F473-4114-82AA-D2C45BB775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0AE6E5F-B255-4F71-AE12-7288D146FDD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4C4D0D7-6C4C-4F52-8D46-B50AF316B13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A0A9A4-35D4-4D73-92EF-D6585B7FB6D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5275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916113"/>
            <a:ext cx="4038600" cy="4525962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16113"/>
            <a:ext cx="4038600" cy="4525962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66CB25-75ED-4C4A-8B47-E969C95504A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C0FD91-6076-4A8A-A522-7D8778F0AD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463CB2-43A8-4EC6-9AF9-D7F8C5DD73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8A2BF6-2BD1-4EBF-9E8A-C786C43ACA8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49104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E6881D5-4DEA-46B7-8F9B-86D52ABB52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9BB4F84-C5E1-4692-84EA-79E89EBAF5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AEF7303-C42B-4C09-A508-C7366B67A65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D2B848-9B11-4E15-8AB6-03325AA4D59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0909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991592F-6825-45FE-9831-A6EAF044FF8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42F818B-BE87-4CA2-9728-CBD72B562E9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44995B6-BA5B-4263-A8DC-5BB0C2FC0C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36B145-BF45-4DD0-BBC6-E81E1F9CEE3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46628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F1AB3936-FDEA-47FB-AE68-F00433619D6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6E77F99-CB72-4E2B-912E-F7135A48E13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2E5C31B-8241-4E3E-9A19-2CA349ED23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501B74-B4AD-477B-B830-94B21368AF9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63180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07D48D-FCFA-44CE-A482-00DBB016CA0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765593-ECB5-487F-A488-902E2C6C542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19D56D-CED2-4165-A926-B1092AADEC4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D90661-D751-4CD3-B7AB-F89A55F07FC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83764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D5C197-DF28-4D8E-A9E3-A116CA3EB17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BD02E3-95BB-4017-A327-B97D8BF98A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DDFF38-09F5-48AA-B577-F0E5E1211EC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F78357-E20C-4013-9010-DA7CEFFCFB7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21998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图片 4">
            <a:extLst>
              <a:ext uri="{FF2B5EF4-FFF2-40B4-BE49-F238E27FC236}">
                <a16:creationId xmlns:a16="http://schemas.microsoft.com/office/drawing/2014/main" id="{F2257638-4447-4088-AE0C-EE90308B73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19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5170" name="Rectangle 2">
            <a:extLst>
              <a:ext uri="{FF2B5EF4-FFF2-40B4-BE49-F238E27FC236}">
                <a16:creationId xmlns:a16="http://schemas.microsoft.com/office/drawing/2014/main" id="{95D719E6-C09C-4C63-990A-9F62583563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836613"/>
            <a:ext cx="8229600" cy="863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1"/>
              <a:t>模板</a:t>
            </a:r>
            <a:r>
              <a:rPr lang="en-US" altLang="zh-CN" noProof="1"/>
              <a:t>Chapter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87F3B3AA-0C63-4642-8507-B2D9BE7208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916113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第一级</a:t>
            </a:r>
            <a:r>
              <a:rPr lang="en-US" altLang="zh-CN"/>
              <a:t>abcd</a:t>
            </a:r>
          </a:p>
          <a:p>
            <a:pPr lvl="1"/>
            <a:r>
              <a:rPr lang="zh-CN" altLang="en-US"/>
              <a:t>第二级</a:t>
            </a:r>
            <a:r>
              <a:rPr lang="en-US" altLang="zh-CN"/>
              <a:t>adb</a:t>
            </a:r>
          </a:p>
          <a:p>
            <a:pPr lvl="2"/>
            <a:r>
              <a:rPr lang="zh-CN" altLang="en-US"/>
              <a:t>第三级</a:t>
            </a:r>
            <a:r>
              <a:rPr lang="en-US" altLang="zh-CN"/>
              <a:t>kljaskf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5172" name="Rectangle 4">
            <a:extLst>
              <a:ext uri="{FF2B5EF4-FFF2-40B4-BE49-F238E27FC236}">
                <a16:creationId xmlns:a16="http://schemas.microsoft.com/office/drawing/2014/main" id="{F0C09609-CECD-45FD-B2DD-913801957FC1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5173" name="Rectangle 5">
            <a:extLst>
              <a:ext uri="{FF2B5EF4-FFF2-40B4-BE49-F238E27FC236}">
                <a16:creationId xmlns:a16="http://schemas.microsoft.com/office/drawing/2014/main" id="{8EF1F6FC-0873-49F3-8209-AF0DF2FAC8D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5174" name="Rectangle 6">
            <a:extLst>
              <a:ext uri="{FF2B5EF4-FFF2-40B4-BE49-F238E27FC236}">
                <a16:creationId xmlns:a16="http://schemas.microsoft.com/office/drawing/2014/main" id="{B0D7AACC-5DF8-4FEA-9B0A-1F87E6E84AB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Tx/>
              <a:buNone/>
              <a:defRPr kumimoji="0" sz="140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D83C8466-12A9-41D3-A81C-0ED0D2BB5B4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2" name="Rectangle 17">
            <a:extLst>
              <a:ext uri="{FF2B5EF4-FFF2-40B4-BE49-F238E27FC236}">
                <a16:creationId xmlns:a16="http://schemas.microsoft.com/office/drawing/2014/main" id="{4FD74C90-02BA-4E96-B3B5-7AC159B7F7B8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668463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>
            <a:lvl1pPr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solidFill>
                <a:schemeClr val="tx1"/>
              </a:solidFill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黑体" panose="02010609060101010101" pitchFamily="49" charset="-122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3366FF"/>
        </a:buClr>
        <a:buSzPct val="75000"/>
        <a:buFont typeface="Wingdings" panose="05000000000000000000" pitchFamily="2" charset="2"/>
        <a:buChar char="ª"/>
        <a:defRPr sz="3600" kern="1200">
          <a:solidFill>
            <a:schemeClr val="tx1"/>
          </a:solidFill>
          <a:latin typeface="+mn-lt"/>
          <a:ea typeface="+mn-ea"/>
          <a:cs typeface="黑体" panose="02010609060101010101" pitchFamily="49" charset="-122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990033"/>
        </a:buClr>
        <a:buSzPct val="80000"/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黑体" panose="02010609060101010101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sz="2400" b="1" kern="1200">
          <a:solidFill>
            <a:schemeClr val="tx1"/>
          </a:solidFill>
          <a:latin typeface="Comic Sans MS" panose="030F0702030302020204" pitchFamily="66" charset="0"/>
          <a:ea typeface="楷体_GB2312" pitchFamily="49" charset="-122"/>
          <a:cs typeface="楷体_GB2312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package" Target="../embeddings/Microsoft_Visio_Drawing.vsd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Visio_Drawing1.vsd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Visio_Drawing2.vsd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Visio_Drawing3.vsd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Visio_Drawing4.vsd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5.vsd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1.png"/><Relationship Id="rId5" Type="http://schemas.openxmlformats.org/officeDocument/2006/relationships/image" Target="../media/image10.emf"/><Relationship Id="rId4" Type="http://schemas.openxmlformats.org/officeDocument/2006/relationships/package" Target="../embeddings/Microsoft_Visio_Drawing6.vsdx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Visio_Drawing7.vsd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4.emf"/><Relationship Id="rId4" Type="http://schemas.openxmlformats.org/officeDocument/2006/relationships/package" Target="../embeddings/Microsoft_Visio_Drawing8.vsd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Visio_Drawing9.vsd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comments" Target="../comments/comment2.x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Visio_Drawing10.vsd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Visio_Drawing11.vsd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Visio_Drawing12.vsd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comments" Target="../comments/comment5.x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Visio_Drawing13.vsdx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comments" Target="../comments/comment6.x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Visio_Drawing14.vsd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comments" Target="../comments/comment7.x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Visio_Drawing15.vsdx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23.png"/><Relationship Id="rId5" Type="http://schemas.openxmlformats.org/officeDocument/2006/relationships/notesSlide" Target="../notesSlides/notesSlide32.xml"/><Relationship Id="rId4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comments" Target="../comments/comment9.x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Visio_Drawing16.vsdx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0.xml"/><Relationship Id="rId3" Type="http://schemas.openxmlformats.org/officeDocument/2006/relationships/notesSlide" Target="../notesSlides/notesSlide35.xml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package" Target="../embeddings/Microsoft_Visio_Drawing18.vsdx"/><Relationship Id="rId5" Type="http://schemas.openxmlformats.org/officeDocument/2006/relationships/image" Target="../media/image25.emf"/><Relationship Id="rId4" Type="http://schemas.openxmlformats.org/officeDocument/2006/relationships/package" Target="../embeddings/Microsoft_Visio_Drawing17.vsd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1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2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8" name="Rectangle 4">
            <a:extLst>
              <a:ext uri="{FF2B5EF4-FFF2-40B4-BE49-F238E27FC236}">
                <a16:creationId xmlns:a16="http://schemas.microsoft.com/office/drawing/2014/main" id="{6EAEBAB7-E6CF-4A8D-B870-9381AABCF99E}"/>
              </a:ext>
            </a:extLst>
          </p:cNvPr>
          <p:cNvSpPr>
            <a:spLocks noGrp="1" noChangeArrowheads="1"/>
          </p:cNvSpPr>
          <p:nvPr>
            <p:ph type="ctrTitle" hasCustomPrompt="1"/>
          </p:nvPr>
        </p:nvSpPr>
        <p:spPr>
          <a:xfrm>
            <a:off x="250825" y="1844675"/>
            <a:ext cx="8785225" cy="1422400"/>
          </a:xfrm>
        </p:spPr>
        <p:txBody>
          <a:bodyPr/>
          <a:lstStyle/>
          <a:p>
            <a:pPr eaLnBrk="1" hangingPunct="1">
              <a:lnSpc>
                <a:spcPct val="160000"/>
              </a:lnSpc>
              <a:defRPr/>
            </a:pPr>
            <a:r>
              <a:rPr lang="zh-CN" altLang="en-US" sz="32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基于 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Web 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的增材制造预处理平台设计与实现</a:t>
            </a:r>
            <a:br>
              <a:rPr lang="zh-CN" altLang="en-US" sz="4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anose="02010609060101010101" pitchFamily="49" charset="-122"/>
              </a:rPr>
            </a:b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charset="0"/>
              </a:rPr>
              <a:t>Design and Implementation of Additive Manufacturing </a:t>
            </a:r>
            <a:b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charset="0"/>
              </a:rPr>
            </a:b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charset="0"/>
              </a:rPr>
              <a:t>Pretreatment Platform Based on Web</a:t>
            </a:r>
            <a:endParaRPr lang="zh-CN" altLang="en-US" sz="240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charset="0"/>
            </a:endParaRPr>
          </a:p>
        </p:txBody>
      </p:sp>
      <p:sp>
        <p:nvSpPr>
          <p:cNvPr id="4099" name="Rectangle 5">
            <a:extLst>
              <a:ext uri="{FF2B5EF4-FFF2-40B4-BE49-F238E27FC236}">
                <a16:creationId xmlns:a16="http://schemas.microsoft.com/office/drawing/2014/main" id="{19E339A4-EE7C-4329-947B-A703D06D8B4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95288" y="4149725"/>
            <a:ext cx="8351837" cy="158273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sz="23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学位申请人：张 鹏</a:t>
            </a:r>
          </a:p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 导 老 师：李 国 宽</a:t>
            </a:r>
          </a:p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答 辩 日 期：</a:t>
            </a:r>
            <a:r>
              <a:rPr lang="en-US" altLang="zh-CN" sz="2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2021/05/23</a:t>
            </a:r>
            <a:endParaRPr lang="zh-CN" altLang="en-US" sz="24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</a:pPr>
            <a:endParaRPr lang="en-US" altLang="zh-CN" sz="1600" b="0" baseline="3000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ransition spd="slow" advTm="8562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Box 4">
            <a:extLst>
              <a:ext uri="{FF2B5EF4-FFF2-40B4-BE49-F238E27FC236}">
                <a16:creationId xmlns:a16="http://schemas.microsoft.com/office/drawing/2014/main" id="{C2DA8266-6A83-48E1-A1ED-E5CD1B7D8B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24579" name="文本框 1">
            <a:extLst>
              <a:ext uri="{FF2B5EF4-FFF2-40B4-BE49-F238E27FC236}">
                <a16:creationId xmlns:a16="http://schemas.microsoft.com/office/drawing/2014/main" id="{DF33968A-D911-4125-92AF-1A9B5377BB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系统功能性需求：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EA37684-9334-432F-B505-00A4439F7C71}"/>
              </a:ext>
            </a:extLst>
          </p:cNvPr>
          <p:cNvGraphicFramePr>
            <a:graphicFrameLocks noGrp="1"/>
          </p:cNvGraphicFramePr>
          <p:nvPr/>
        </p:nvGraphicFramePr>
        <p:xfrm>
          <a:off x="107950" y="2200275"/>
          <a:ext cx="4464050" cy="430385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39555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3224495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35264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需求名称</a:t>
                      </a:r>
                    </a:p>
                  </a:txBody>
                  <a:tcPr marL="91437" marR="91437" marT="45718" marB="45718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需求说明</a:t>
                      </a:r>
                    </a:p>
                  </a:txBody>
                  <a:tcPr marL="91437" marR="91437" marT="45718" marB="45718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登录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用户输入账号密码登录进入系统，并且对非法数据进行校验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注册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用户输入相关参数注册账号，并对参数进行校验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模型列表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用户在模型列表里可以查看到模型相关信息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上传模型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输入模型相关信息并将相关数据存入数据库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修改模型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修改模型相关信息，并更新数据库对应集合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删除模型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删除模型数据，并更新数据库对应集合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加入仓库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将公共模型数据加入我的模型库内，更新对应数据库信息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个人中心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可以查看到用户个人相关信息以及对信息进行修改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模型文件导入导出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向服务器获取模型数据并导入应用或者将应用数据导出本地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38419C8-65CB-4988-B43A-B9A8732AC38C}"/>
              </a:ext>
            </a:extLst>
          </p:cNvPr>
          <p:cNvGraphicFramePr>
            <a:graphicFrameLocks noGrp="1"/>
          </p:cNvGraphicFramePr>
          <p:nvPr/>
        </p:nvGraphicFramePr>
        <p:xfrm>
          <a:off x="4572000" y="2200275"/>
          <a:ext cx="4464050" cy="382270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44273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3419777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35297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需求名称</a:t>
                      </a:r>
                    </a:p>
                  </a:txBody>
                  <a:tcPr marL="91437" marR="91437" marT="45722" marB="4572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需求说明</a:t>
                      </a:r>
                    </a:p>
                  </a:txBody>
                  <a:tcPr marL="91437" marR="91437" marT="45722" marB="45722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54797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图层控制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将三维场景中的对象进行分类，不同种类可以控制显示隐藏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54797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场景操作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可以对三维场景进行还原、放大、缩小视窗操作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分层切片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对模型数据进行规定参数的分层切片处理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轨迹生成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根据分层切片结果产生的轮廓进行轨迹填充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代码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将轨迹数据转化为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代码，并可下载到本地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动画演示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将轨迹数据变为可视化动画进行执行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54797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日志记录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将数据处理中每个步骤的输出信息以及执行时间进行记录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用户管理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管理员对系统用户进行查看、修改、删除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模型管理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管理员对系统中的模型进行查看、修改、删除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83"/>
    </mc:Choice>
    <mc:Fallback>
      <p:transition spd="slow" advTm="7983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Box 4">
            <a:extLst>
              <a:ext uri="{FF2B5EF4-FFF2-40B4-BE49-F238E27FC236}">
                <a16:creationId xmlns:a16="http://schemas.microsoft.com/office/drawing/2014/main" id="{08E9C93E-9C32-4ADD-8495-E4E86E4B32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26627" name="文本框 1">
            <a:extLst>
              <a:ext uri="{FF2B5EF4-FFF2-40B4-BE49-F238E27FC236}">
                <a16:creationId xmlns:a16="http://schemas.microsoft.com/office/drawing/2014/main" id="{DFE96842-45BC-4028-A6A0-D610050714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系统非功能性需求：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EA37684-9334-432F-B505-00A4439F7C71}"/>
              </a:ext>
            </a:extLst>
          </p:cNvPr>
          <p:cNvGraphicFramePr>
            <a:graphicFrameLocks noGrp="1"/>
          </p:cNvGraphicFramePr>
          <p:nvPr/>
        </p:nvGraphicFramePr>
        <p:xfrm>
          <a:off x="490538" y="2255838"/>
          <a:ext cx="7704137" cy="310038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39246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5564891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35281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需求名称</a:t>
                      </a:r>
                    </a:p>
                  </a:txBody>
                  <a:tcPr marL="91435" marR="91435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需求说明</a:t>
                      </a:r>
                    </a:p>
                  </a:txBody>
                  <a:tcPr marL="91435" marR="91435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Vue</a:t>
                      </a: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结构设计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对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HTML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CSS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JS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文件进行关联以及配置代码打包信息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Vuex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数据管理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选择合理的数据结构对页面数据进行双向绑定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接口设计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针对前后端数据通信进行合理封装与错误处理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三维操作处理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对模型对象的获取，显示隐藏，复制数据等公共操作进行封装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模型算法处理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算法中需要对数据进行深复制或者闭包暴露等操作进行封装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路由设计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使用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Vue-Router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将页面与访问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合理绑定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JWT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认证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对系统中权限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API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访问资源进行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Token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验证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数据库操作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合理封装数据库的增、删、改、查操作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后端服务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针对每个请求接口提供</a:t>
                      </a:r>
                      <a:r>
                        <a:rPr 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GET</a:t>
                      </a: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或者</a:t>
                      </a:r>
                      <a:r>
                        <a:rPr 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POST</a:t>
                      </a: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方法进行处理封装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87"/>
    </mc:Choice>
    <mc:Fallback>
      <p:transition spd="slow" advTm="23687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Box 4">
            <a:extLst>
              <a:ext uri="{FF2B5EF4-FFF2-40B4-BE49-F238E27FC236}">
                <a16:creationId xmlns:a16="http://schemas.microsoft.com/office/drawing/2014/main" id="{36D7BABF-099B-4251-A958-94BEA03F77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28675" name="文本框 1">
            <a:extLst>
              <a:ext uri="{FF2B5EF4-FFF2-40B4-BE49-F238E27FC236}">
                <a16:creationId xmlns:a16="http://schemas.microsoft.com/office/drawing/2014/main" id="{6E3C33F1-46F1-47E5-B14E-24944DEEE7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系统架构：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8676" name="Rectangle 2">
            <a:extLst>
              <a:ext uri="{FF2B5EF4-FFF2-40B4-BE49-F238E27FC236}">
                <a16:creationId xmlns:a16="http://schemas.microsoft.com/office/drawing/2014/main" id="{9D6F5F5A-567B-4B37-B57C-37B86FE37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28677" name="对象 3">
            <a:extLst>
              <a:ext uri="{FF2B5EF4-FFF2-40B4-BE49-F238E27FC236}">
                <a16:creationId xmlns:a16="http://schemas.microsoft.com/office/drawing/2014/main" id="{AE7EC160-BE34-424A-AF2A-BA8720BEF75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95513" y="1773238"/>
          <a:ext cx="5472112" cy="4621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93" name="Visio" r:id="rId4" imgW="6210180" imgH="5242505" progId="Visio.Drawing.15">
                  <p:embed/>
                </p:oleObj>
              </mc:Choice>
              <mc:Fallback>
                <p:oleObj name="Visio" r:id="rId4" imgW="6210180" imgH="5242505" progId="Visio.Drawing.15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1773238"/>
                        <a:ext cx="5472112" cy="4621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93"/>
    </mc:Choice>
    <mc:Fallback>
      <p:transition spd="slow" advTm="29993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extBox 4">
            <a:extLst>
              <a:ext uri="{FF2B5EF4-FFF2-40B4-BE49-F238E27FC236}">
                <a16:creationId xmlns:a16="http://schemas.microsoft.com/office/drawing/2014/main" id="{22152269-9F73-45A5-A805-3FFB3458F0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0723" name="文本框 1">
            <a:extLst>
              <a:ext uri="{FF2B5EF4-FFF2-40B4-BE49-F238E27FC236}">
                <a16:creationId xmlns:a16="http://schemas.microsoft.com/office/drawing/2014/main" id="{323554F3-09A6-49D4-9AA5-CD2E99A1D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用户模型管理模块：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724" name="Rectangle 2">
            <a:extLst>
              <a:ext uri="{FF2B5EF4-FFF2-40B4-BE49-F238E27FC236}">
                <a16:creationId xmlns:a16="http://schemas.microsoft.com/office/drawing/2014/main" id="{5BEDB385-FF55-4280-9714-B1F8B875A9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0725" name="Rectangle 2">
            <a:extLst>
              <a:ext uri="{FF2B5EF4-FFF2-40B4-BE49-F238E27FC236}">
                <a16:creationId xmlns:a16="http://schemas.microsoft.com/office/drawing/2014/main" id="{972CF9BE-3E3A-4595-BA7E-DE0973225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0726" name="对象 4">
            <a:extLst>
              <a:ext uri="{FF2B5EF4-FFF2-40B4-BE49-F238E27FC236}">
                <a16:creationId xmlns:a16="http://schemas.microsoft.com/office/drawing/2014/main" id="{89028073-05A1-4870-97F0-27DA1A8F2E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9563" y="2466975"/>
          <a:ext cx="8510587" cy="352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2" name="Visio" r:id="rId4" imgW="8084669" imgH="3253934" progId="Visio.Drawing.15">
                  <p:embed/>
                </p:oleObj>
              </mc:Choice>
              <mc:Fallback>
                <p:oleObj name="Visio" r:id="rId4" imgW="8084669" imgH="3253934" progId="Visio.Drawing.15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563" y="2466975"/>
                        <a:ext cx="8510587" cy="3521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08"/>
    </mc:Choice>
    <mc:Fallback>
      <p:transition spd="slow" advTm="6608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extBox 4">
            <a:extLst>
              <a:ext uri="{FF2B5EF4-FFF2-40B4-BE49-F238E27FC236}">
                <a16:creationId xmlns:a16="http://schemas.microsoft.com/office/drawing/2014/main" id="{3DDBFED0-57F9-4AE9-9ED6-3619EABF95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2771" name="文本框 1">
            <a:extLst>
              <a:ext uri="{FF2B5EF4-FFF2-40B4-BE49-F238E27FC236}">
                <a16:creationId xmlns:a16="http://schemas.microsoft.com/office/drawing/2014/main" id="{1E54FDAB-6300-4439-A029-64E705D3A3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模型展示交互模块：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2772" name="Rectangle 2">
            <a:extLst>
              <a:ext uri="{FF2B5EF4-FFF2-40B4-BE49-F238E27FC236}">
                <a16:creationId xmlns:a16="http://schemas.microsoft.com/office/drawing/2014/main" id="{695EFE52-08D1-4971-922E-FEF6221BF9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2773" name="Rectangle 2">
            <a:extLst>
              <a:ext uri="{FF2B5EF4-FFF2-40B4-BE49-F238E27FC236}">
                <a16:creationId xmlns:a16="http://schemas.microsoft.com/office/drawing/2014/main" id="{CF9A9F1A-45E8-42AB-8A38-4B700CD64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2774" name="对象 5">
            <a:extLst>
              <a:ext uri="{FF2B5EF4-FFF2-40B4-BE49-F238E27FC236}">
                <a16:creationId xmlns:a16="http://schemas.microsoft.com/office/drawing/2014/main" id="{7A5742BA-AE64-435C-868A-4BD1A63827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1663" y="2420938"/>
          <a:ext cx="8051800" cy="3992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90" name="Visio" r:id="rId4" imgW="8481138" imgH="4084375" progId="Visio.Drawing.15">
                  <p:embed/>
                </p:oleObj>
              </mc:Choice>
              <mc:Fallback>
                <p:oleObj name="Visio" r:id="rId4" imgW="8481138" imgH="4084375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663" y="2420938"/>
                        <a:ext cx="8051800" cy="3992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22"/>
    </mc:Choice>
    <mc:Fallback>
      <p:transition spd="slow" advTm="18922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Box 4">
            <a:extLst>
              <a:ext uri="{FF2B5EF4-FFF2-40B4-BE49-F238E27FC236}">
                <a16:creationId xmlns:a16="http://schemas.microsoft.com/office/drawing/2014/main" id="{0855924F-CD53-4637-8D71-DA93D4E9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4819" name="文本框 1">
            <a:extLst>
              <a:ext uri="{FF2B5EF4-FFF2-40B4-BE49-F238E27FC236}">
                <a16:creationId xmlns:a16="http://schemas.microsoft.com/office/drawing/2014/main" id="{95A64CC5-AEDB-49EB-8EA4-0428DDD40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增材制造预处理模块：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4820" name="Rectangle 2">
            <a:extLst>
              <a:ext uri="{FF2B5EF4-FFF2-40B4-BE49-F238E27FC236}">
                <a16:creationId xmlns:a16="http://schemas.microsoft.com/office/drawing/2014/main" id="{9BEB727F-4B81-4F53-9F8D-D8D3703D1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4821" name="Rectangle 2">
            <a:extLst>
              <a:ext uri="{FF2B5EF4-FFF2-40B4-BE49-F238E27FC236}">
                <a16:creationId xmlns:a16="http://schemas.microsoft.com/office/drawing/2014/main" id="{CB6E5611-38FF-4C80-B0DD-35BAC94CE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4822" name="Rectangle 2">
            <a:extLst>
              <a:ext uri="{FF2B5EF4-FFF2-40B4-BE49-F238E27FC236}">
                <a16:creationId xmlns:a16="http://schemas.microsoft.com/office/drawing/2014/main" id="{A87EB14A-DC3F-4DF5-8E5A-3246D7B5D0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4823" name="对象 6">
            <a:extLst>
              <a:ext uri="{FF2B5EF4-FFF2-40B4-BE49-F238E27FC236}">
                <a16:creationId xmlns:a16="http://schemas.microsoft.com/office/drawing/2014/main" id="{C199DFEB-6BBA-422F-8B57-2AEC267DB9B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0538" y="2876550"/>
          <a:ext cx="8172450" cy="2474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9" name="Visio" r:id="rId4" imgW="7353149" imgH="2255409" progId="Visio.Drawing.15">
                  <p:embed/>
                </p:oleObj>
              </mc:Choice>
              <mc:Fallback>
                <p:oleObj name="Visio" r:id="rId4" imgW="7353149" imgH="2255409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538" y="2876550"/>
                        <a:ext cx="8172450" cy="2474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54"/>
    </mc:Choice>
    <mc:Fallback>
      <p:transition spd="slow" advTm="11254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extBox 4">
            <a:extLst>
              <a:ext uri="{FF2B5EF4-FFF2-40B4-BE49-F238E27FC236}">
                <a16:creationId xmlns:a16="http://schemas.microsoft.com/office/drawing/2014/main" id="{072CBA83-B7B4-4EED-849F-FE21D9AE11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6867" name="文本框 1">
            <a:extLst>
              <a:ext uri="{FF2B5EF4-FFF2-40B4-BE49-F238E27FC236}">
                <a16:creationId xmlns:a16="http://schemas.microsoft.com/office/drawing/2014/main" id="{7F4BAE6E-CE7A-4353-9E1B-AEF451AE1F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系统用户信息管理模块：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6868" name="Rectangle 2">
            <a:extLst>
              <a:ext uri="{FF2B5EF4-FFF2-40B4-BE49-F238E27FC236}">
                <a16:creationId xmlns:a16="http://schemas.microsoft.com/office/drawing/2014/main" id="{E8E32ADF-C3FF-43C1-AB9B-9630D8E21D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6869" name="Rectangle 2">
            <a:extLst>
              <a:ext uri="{FF2B5EF4-FFF2-40B4-BE49-F238E27FC236}">
                <a16:creationId xmlns:a16="http://schemas.microsoft.com/office/drawing/2014/main" id="{3667D95E-C068-4798-94C3-213751CCB9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6870" name="Rectangle 2">
            <a:extLst>
              <a:ext uri="{FF2B5EF4-FFF2-40B4-BE49-F238E27FC236}">
                <a16:creationId xmlns:a16="http://schemas.microsoft.com/office/drawing/2014/main" id="{F26509B4-A36F-4214-9069-C0CAD9B90D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6871" name="对象 5">
            <a:extLst>
              <a:ext uri="{FF2B5EF4-FFF2-40B4-BE49-F238E27FC236}">
                <a16:creationId xmlns:a16="http://schemas.microsoft.com/office/drawing/2014/main" id="{2329A3FA-9B18-4AB8-9205-F83C11BE1EF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1025" y="2801938"/>
          <a:ext cx="7981950" cy="3459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7" name="Visio" r:id="rId4" imgW="6492302" imgH="2743200" progId="Visio.Drawing.15">
                  <p:embed/>
                </p:oleObj>
              </mc:Choice>
              <mc:Fallback>
                <p:oleObj name="Visio" r:id="rId4" imgW="6492302" imgH="2743200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025" y="2801938"/>
                        <a:ext cx="7981950" cy="3459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6"/>
    </mc:Choice>
    <mc:Fallback>
      <p:transition spd="slow" advTm="4796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Box 4">
            <a:extLst>
              <a:ext uri="{FF2B5EF4-FFF2-40B4-BE49-F238E27FC236}">
                <a16:creationId xmlns:a16="http://schemas.microsoft.com/office/drawing/2014/main" id="{69C840A5-0F35-45DF-B384-2014088DD3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8915" name="文本框 1">
            <a:extLst>
              <a:ext uri="{FF2B5EF4-FFF2-40B4-BE49-F238E27FC236}">
                <a16:creationId xmlns:a16="http://schemas.microsoft.com/office/drawing/2014/main" id="{E288601C-2696-4FA9-B7A7-47631D685B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系统模型库管理模块：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8916" name="Rectangle 2">
            <a:extLst>
              <a:ext uri="{FF2B5EF4-FFF2-40B4-BE49-F238E27FC236}">
                <a16:creationId xmlns:a16="http://schemas.microsoft.com/office/drawing/2014/main" id="{19BA8A5B-2291-4494-87B8-72F2BD57B1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8917" name="Rectangle 2">
            <a:extLst>
              <a:ext uri="{FF2B5EF4-FFF2-40B4-BE49-F238E27FC236}">
                <a16:creationId xmlns:a16="http://schemas.microsoft.com/office/drawing/2014/main" id="{783E389A-C3FA-4AE7-B7F1-4FE4219B4C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8918" name="Rectangle 2">
            <a:extLst>
              <a:ext uri="{FF2B5EF4-FFF2-40B4-BE49-F238E27FC236}">
                <a16:creationId xmlns:a16="http://schemas.microsoft.com/office/drawing/2014/main" id="{55FF4632-9459-490E-BCF3-FF64DC06B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8919" name="对象 6">
            <a:extLst>
              <a:ext uri="{FF2B5EF4-FFF2-40B4-BE49-F238E27FC236}">
                <a16:creationId xmlns:a16="http://schemas.microsoft.com/office/drawing/2014/main" id="{BC9B6885-BDA1-4A43-B99D-02C261CB71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2750" y="2619375"/>
          <a:ext cx="8318500" cy="328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35" name="Visio" r:id="rId4" imgW="6903751" imgH="2674869" progId="Visio.Drawing.15">
                  <p:embed/>
                </p:oleObj>
              </mc:Choice>
              <mc:Fallback>
                <p:oleObj name="Visio" r:id="rId4" imgW="6903751" imgH="2674869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2750" y="2619375"/>
                        <a:ext cx="8318500" cy="3289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39"/>
    </mc:Choice>
    <mc:Fallback>
      <p:transition spd="slow" advTm="5939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Box 4">
            <a:extLst>
              <a:ext uri="{FF2B5EF4-FFF2-40B4-BE49-F238E27FC236}">
                <a16:creationId xmlns:a16="http://schemas.microsoft.com/office/drawing/2014/main" id="{D7702C8A-3CD8-4222-8F0B-877D78EE23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40963" name="文本框 1">
            <a:extLst>
              <a:ext uri="{FF2B5EF4-FFF2-40B4-BE49-F238E27FC236}">
                <a16:creationId xmlns:a16="http://schemas.microsoft.com/office/drawing/2014/main" id="{6FDBF6AE-564A-4069-9B0E-DDDCD54C9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冗余去除和拓扑重建算法：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0964" name="Rectangle 2">
            <a:extLst>
              <a:ext uri="{FF2B5EF4-FFF2-40B4-BE49-F238E27FC236}">
                <a16:creationId xmlns:a16="http://schemas.microsoft.com/office/drawing/2014/main" id="{3D886A1B-F1AD-49D4-8D69-632250A953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0965" name="Rectangle 2">
            <a:extLst>
              <a:ext uri="{FF2B5EF4-FFF2-40B4-BE49-F238E27FC236}">
                <a16:creationId xmlns:a16="http://schemas.microsoft.com/office/drawing/2014/main" id="{A4307115-BF1C-4350-AEFA-B15C6ED1E1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0966" name="Rectangle 2">
            <a:extLst>
              <a:ext uri="{FF2B5EF4-FFF2-40B4-BE49-F238E27FC236}">
                <a16:creationId xmlns:a16="http://schemas.microsoft.com/office/drawing/2014/main" id="{EE7396F7-50F9-4CF9-82C5-B497E9B9BE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pic>
        <p:nvPicPr>
          <p:cNvPr id="40967" name="图片 8">
            <a:extLst>
              <a:ext uri="{FF2B5EF4-FFF2-40B4-BE49-F238E27FC236}">
                <a16:creationId xmlns:a16="http://schemas.microsoft.com/office/drawing/2014/main" id="{A1FA814A-49E0-436E-B37E-93EB5057C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2470150"/>
            <a:ext cx="2633662" cy="203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8" name="文本框 5">
            <a:extLst>
              <a:ext uri="{FF2B5EF4-FFF2-40B4-BE49-F238E27FC236}">
                <a16:creationId xmlns:a16="http://schemas.microsoft.com/office/drawing/2014/main" id="{46B600CD-BB34-4238-B9A4-B2ECCBF452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7250" y="2606675"/>
            <a:ext cx="5724525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lang="en-US" altLang="zh-CN"/>
              <a:t>STL</a:t>
            </a:r>
            <a:r>
              <a:rPr lang="zh-CN" altLang="en-US"/>
              <a:t>格式原始三角面片存储方式：</a:t>
            </a:r>
            <a:endParaRPr lang="en-US" altLang="zh-CN"/>
          </a:p>
          <a:p>
            <a:pPr algn="just"/>
            <a:r>
              <a:rPr lang="zh-CN" altLang="en-US"/>
              <a:t>以一个大三角面片为例，其中包含三个小三角面片，</a:t>
            </a:r>
            <a:endParaRPr lang="en-US" altLang="zh-CN"/>
          </a:p>
          <a:p>
            <a:pPr algn="just"/>
            <a:r>
              <a:rPr lang="zh-CN" altLang="en-US"/>
              <a:t>如图，</a:t>
            </a:r>
            <a:r>
              <a:rPr lang="en-US" altLang="zh-CN"/>
              <a:t>pi</a:t>
            </a:r>
            <a:r>
              <a:rPr lang="zh-CN" altLang="en-US"/>
              <a:t>（</a:t>
            </a:r>
            <a:r>
              <a:rPr lang="en-US" altLang="zh-CN"/>
              <a:t>i=1</a:t>
            </a:r>
            <a:r>
              <a:rPr lang="zh-CN" altLang="en-US"/>
              <a:t>，</a:t>
            </a:r>
            <a:r>
              <a:rPr lang="en-US" altLang="zh-CN"/>
              <a:t>2…4</a:t>
            </a:r>
            <a:r>
              <a:rPr lang="zh-CN" altLang="en-US"/>
              <a:t>）为模型顶点，</a:t>
            </a:r>
            <a:r>
              <a:rPr lang="en-US" altLang="zh-CN"/>
              <a:t>ei</a:t>
            </a:r>
            <a:r>
              <a:rPr lang="zh-CN" altLang="en-US"/>
              <a:t>（</a:t>
            </a:r>
            <a:r>
              <a:rPr lang="en-US" altLang="zh-CN"/>
              <a:t>i=1</a:t>
            </a:r>
            <a:r>
              <a:rPr lang="zh-CN" altLang="en-US"/>
              <a:t>，</a:t>
            </a:r>
            <a:r>
              <a:rPr lang="en-US" altLang="zh-CN"/>
              <a:t>2…4</a:t>
            </a:r>
            <a:r>
              <a:rPr lang="zh-CN" altLang="en-US"/>
              <a:t>）</a:t>
            </a:r>
            <a:endParaRPr lang="en-US" altLang="zh-CN"/>
          </a:p>
          <a:p>
            <a:pPr algn="just"/>
            <a:r>
              <a:rPr lang="zh-CN" altLang="en-US"/>
              <a:t>为模型边，</a:t>
            </a:r>
            <a:r>
              <a:rPr lang="en-US" altLang="zh-CN"/>
              <a:t>fi</a:t>
            </a:r>
            <a:r>
              <a:rPr lang="zh-CN" altLang="en-US"/>
              <a:t>（</a:t>
            </a:r>
            <a:r>
              <a:rPr lang="en-US" altLang="zh-CN"/>
              <a:t>i=1</a:t>
            </a:r>
            <a:r>
              <a:rPr lang="zh-CN" altLang="en-US"/>
              <a:t>，</a:t>
            </a:r>
            <a:r>
              <a:rPr lang="en-US" altLang="zh-CN"/>
              <a:t>2…4</a:t>
            </a:r>
            <a:r>
              <a:rPr lang="zh-CN" altLang="en-US"/>
              <a:t>）</a:t>
            </a:r>
            <a:r>
              <a:rPr lang="en-US" altLang="zh-CN"/>
              <a:t> </a:t>
            </a:r>
            <a:r>
              <a:rPr lang="zh-CN" altLang="en-US"/>
              <a:t>为模型面。</a:t>
            </a:r>
            <a:endParaRPr lang="en-US" altLang="zh-CN"/>
          </a:p>
          <a:p>
            <a:pPr algn="just"/>
            <a:endParaRPr lang="en-US" altLang="zh-CN"/>
          </a:p>
          <a:p>
            <a:pPr algn="just"/>
            <a:r>
              <a:rPr lang="zh-CN" altLang="en-US"/>
              <a:t>从面片数据组成元素可知，每个顶点和每条边在原始</a:t>
            </a:r>
            <a:endParaRPr lang="en-US" altLang="zh-CN"/>
          </a:p>
          <a:p>
            <a:pPr algn="just"/>
            <a:r>
              <a:rPr lang="zh-CN" altLang="en-US"/>
              <a:t>数据中都被重复存储多次，当模型数据复杂时，三角</a:t>
            </a:r>
            <a:endParaRPr lang="en-US" altLang="zh-CN"/>
          </a:p>
          <a:p>
            <a:pPr algn="just"/>
            <a:r>
              <a:rPr lang="zh-CN" altLang="en-US"/>
              <a:t>面片数量巨大，冗余数据点增多，导致搜索效率低下。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41"/>
    </mc:Choice>
    <mc:Fallback>
      <p:transition spd="slow" advTm="3434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extBox 4">
            <a:extLst>
              <a:ext uri="{FF2B5EF4-FFF2-40B4-BE49-F238E27FC236}">
                <a16:creationId xmlns:a16="http://schemas.microsoft.com/office/drawing/2014/main" id="{3D438A76-7903-4E14-A330-E04CB0F30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43011" name="文本框 1">
            <a:extLst>
              <a:ext uri="{FF2B5EF4-FFF2-40B4-BE49-F238E27FC236}">
                <a16:creationId xmlns:a16="http://schemas.microsoft.com/office/drawing/2014/main" id="{E97DFAE8-5A91-4686-9263-2F7349C7F5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冗余去除和拓扑重建算法：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3012" name="Rectangle 2">
            <a:extLst>
              <a:ext uri="{FF2B5EF4-FFF2-40B4-BE49-F238E27FC236}">
                <a16:creationId xmlns:a16="http://schemas.microsoft.com/office/drawing/2014/main" id="{649B48F4-7F14-4F74-B20B-F2ED2A7403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3013" name="对象 6">
            <a:extLst>
              <a:ext uri="{FF2B5EF4-FFF2-40B4-BE49-F238E27FC236}">
                <a16:creationId xmlns:a16="http://schemas.microsoft.com/office/drawing/2014/main" id="{34F7D49F-9E1B-4271-B498-1E8A0C024F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288925" y="2343150"/>
          <a:ext cx="4716463" cy="3895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31" name="Visio" r:id="rId4" imgW="3825375" imgH="3170142" progId="Visio.Drawing.15">
                  <p:embed/>
                </p:oleObj>
              </mc:Choice>
              <mc:Fallback>
                <p:oleObj name="Visio" r:id="rId4" imgW="3825375" imgH="3170142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288925" y="2343150"/>
                        <a:ext cx="4716463" cy="3895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47155D50-7D4D-44A6-A524-E8DE1D58BF13}"/>
              </a:ext>
            </a:extLst>
          </p:cNvPr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078781" y="2637834"/>
            <a:ext cx="4288353" cy="1280672"/>
          </a:xfrm>
          <a:prstGeom prst="rect">
            <a:avLst/>
          </a:prstGeom>
          <a:blipFill>
            <a:blip r:embed="rId6"/>
            <a:stretch>
              <a:fillRect l="-710" t="-1905" b="-4762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207B954-C99B-41BD-A11F-0468C3CD7DDA}"/>
              </a:ext>
            </a:extLst>
          </p:cNvPr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049132" y="4356065"/>
            <a:ext cx="5094868" cy="1129155"/>
          </a:xfrm>
          <a:prstGeom prst="rect">
            <a:avLst/>
          </a:prstGeom>
          <a:blipFill>
            <a:blip r:embed="rId7"/>
            <a:stretch>
              <a:fillRect l="-598" r="-718" b="-5405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877"/>
    </mc:Choice>
    <mc:Fallback>
      <p:transition spd="slow" advTm="7987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Box 4">
            <a:extLst>
              <a:ext uri="{FF2B5EF4-FFF2-40B4-BE49-F238E27FC236}">
                <a16:creationId xmlns:a16="http://schemas.microsoft.com/office/drawing/2014/main" id="{BC535753-A977-4999-B8D5-A388017E7D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282257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内容大纲</a:t>
            </a:r>
          </a:p>
        </p:txBody>
      </p:sp>
      <p:grpSp>
        <p:nvGrpSpPr>
          <p:cNvPr id="5123" name="组合 69">
            <a:extLst>
              <a:ext uri="{FF2B5EF4-FFF2-40B4-BE49-F238E27FC236}">
                <a16:creationId xmlns:a16="http://schemas.microsoft.com/office/drawing/2014/main" id="{4EB77272-99CD-461E-A942-C15FD6E57205}"/>
              </a:ext>
            </a:extLst>
          </p:cNvPr>
          <p:cNvGrpSpPr>
            <a:grpSpLocks/>
          </p:cNvGrpSpPr>
          <p:nvPr/>
        </p:nvGrpSpPr>
        <p:grpSpPr bwMode="auto">
          <a:xfrm>
            <a:off x="476250" y="2027238"/>
            <a:ext cx="3829050" cy="758825"/>
            <a:chOff x="3909356" y="1666934"/>
            <a:chExt cx="3830249" cy="757729"/>
          </a:xfrm>
        </p:grpSpPr>
        <p:sp>
          <p:nvSpPr>
            <p:cNvPr id="4" name="文本框 18">
              <a:extLst>
                <a:ext uri="{FF2B5EF4-FFF2-40B4-BE49-F238E27FC236}">
                  <a16:creationId xmlns:a16="http://schemas.microsoft.com/office/drawing/2014/main" id="{F6891E58-43FD-4265-BB3F-9DCDA666430B}"/>
                </a:ext>
              </a:extLst>
            </p:cNvPr>
            <p:cNvSpPr txBox="1"/>
            <p:nvPr/>
          </p:nvSpPr>
          <p:spPr>
            <a:xfrm>
              <a:off x="4912970" y="1666934"/>
              <a:ext cx="2826635" cy="68798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研究背景及意义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55" name="组合 68">
              <a:extLst>
                <a:ext uri="{FF2B5EF4-FFF2-40B4-BE49-F238E27FC236}">
                  <a16:creationId xmlns:a16="http://schemas.microsoft.com/office/drawing/2014/main" id="{936647F7-E7BE-4FA2-ADEB-B2432E6D81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7"/>
              <a:chOff x="3909356" y="1685526"/>
              <a:chExt cx="828299" cy="739137"/>
            </a:xfrm>
          </p:grpSpPr>
          <p:sp>
            <p:nvSpPr>
              <p:cNvPr id="5156" name="文本框 16">
                <a:extLst>
                  <a:ext uri="{FF2B5EF4-FFF2-40B4-BE49-F238E27FC236}">
                    <a16:creationId xmlns:a16="http://schemas.microsoft.com/office/drawing/2014/main" id="{E1C8CB59-916A-4630-8C2D-939152E1583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DBF68B3A-C47E-47F5-BC90-AF3783AAD676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828934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4" name="组合 69">
            <a:extLst>
              <a:ext uri="{FF2B5EF4-FFF2-40B4-BE49-F238E27FC236}">
                <a16:creationId xmlns:a16="http://schemas.microsoft.com/office/drawing/2014/main" id="{BDB6BD89-5B54-49C0-AD1B-D8962EC95C49}"/>
              </a:ext>
            </a:extLst>
          </p:cNvPr>
          <p:cNvGrpSpPr>
            <a:grpSpLocks/>
          </p:cNvGrpSpPr>
          <p:nvPr/>
        </p:nvGrpSpPr>
        <p:grpSpPr bwMode="auto">
          <a:xfrm>
            <a:off x="5095875" y="2027238"/>
            <a:ext cx="3397250" cy="758825"/>
            <a:chOff x="3909356" y="1666934"/>
            <a:chExt cx="3398314" cy="757728"/>
          </a:xfrm>
        </p:grpSpPr>
        <p:sp>
          <p:nvSpPr>
            <p:cNvPr id="33" name="文本框 18">
              <a:extLst>
                <a:ext uri="{FF2B5EF4-FFF2-40B4-BE49-F238E27FC236}">
                  <a16:creationId xmlns:a16="http://schemas.microsoft.com/office/drawing/2014/main" id="{E1B4F5DC-2C5E-4E40-B1F2-A0BA845D5DB5}"/>
                </a:ext>
              </a:extLst>
            </p:cNvPr>
            <p:cNvSpPr txBox="1"/>
            <p:nvPr/>
          </p:nvSpPr>
          <p:spPr>
            <a:xfrm>
              <a:off x="4912970" y="1666934"/>
              <a:ext cx="2394700" cy="68797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研究现状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51" name="组合 68">
              <a:extLst>
                <a:ext uri="{FF2B5EF4-FFF2-40B4-BE49-F238E27FC236}">
                  <a16:creationId xmlns:a16="http://schemas.microsoft.com/office/drawing/2014/main" id="{5DDEBB12-89E6-40F8-981B-22E84222B68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52" name="文本框 16">
                <a:extLst>
                  <a:ext uri="{FF2B5EF4-FFF2-40B4-BE49-F238E27FC236}">
                    <a16:creationId xmlns:a16="http://schemas.microsoft.com/office/drawing/2014/main" id="{904A44C3-6F0E-4C93-9CF9-FE2D37CEE12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DB9BB2A4-57E3-4B87-9C87-AB2DA84B3563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828934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5" name="组合 69">
            <a:extLst>
              <a:ext uri="{FF2B5EF4-FFF2-40B4-BE49-F238E27FC236}">
                <a16:creationId xmlns:a16="http://schemas.microsoft.com/office/drawing/2014/main" id="{CFC3A4B7-0830-41A8-B626-1EAA1BF24327}"/>
              </a:ext>
            </a:extLst>
          </p:cNvPr>
          <p:cNvGrpSpPr>
            <a:grpSpLocks/>
          </p:cNvGrpSpPr>
          <p:nvPr/>
        </p:nvGrpSpPr>
        <p:grpSpPr bwMode="auto">
          <a:xfrm>
            <a:off x="476250" y="3049588"/>
            <a:ext cx="3829050" cy="758825"/>
            <a:chOff x="3909356" y="1666934"/>
            <a:chExt cx="3149236" cy="757728"/>
          </a:xfrm>
        </p:grpSpPr>
        <p:sp>
          <p:nvSpPr>
            <p:cNvPr id="39" name="文本框 18">
              <a:extLst>
                <a:ext uri="{FF2B5EF4-FFF2-40B4-BE49-F238E27FC236}">
                  <a16:creationId xmlns:a16="http://schemas.microsoft.com/office/drawing/2014/main" id="{BD8263E0-FAD6-404D-B643-5285B9DF67D2}"/>
                </a:ext>
              </a:extLst>
            </p:cNvPr>
            <p:cNvSpPr txBox="1"/>
            <p:nvPr/>
          </p:nvSpPr>
          <p:spPr>
            <a:xfrm>
              <a:off x="4733224" y="1666934"/>
              <a:ext cx="2325368" cy="68797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研究内容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47" name="组合 68">
              <a:extLst>
                <a:ext uri="{FF2B5EF4-FFF2-40B4-BE49-F238E27FC236}">
                  <a16:creationId xmlns:a16="http://schemas.microsoft.com/office/drawing/2014/main" id="{BAF5BB98-521E-47D8-8255-27A514D688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680916" cy="739136"/>
              <a:chOff x="3909356" y="1685526"/>
              <a:chExt cx="680916" cy="739136"/>
            </a:xfrm>
          </p:grpSpPr>
          <p:sp>
            <p:nvSpPr>
              <p:cNvPr id="5148" name="文本框 16">
                <a:extLst>
                  <a:ext uri="{FF2B5EF4-FFF2-40B4-BE49-F238E27FC236}">
                    <a16:creationId xmlns:a16="http://schemas.microsoft.com/office/drawing/2014/main" id="{CDEDB50E-FBA6-4961-B70B-354C967A5DC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680394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73520976-6F43-4430-B422-5C15AC95A5CA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681551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6" name="组合 69">
            <a:extLst>
              <a:ext uri="{FF2B5EF4-FFF2-40B4-BE49-F238E27FC236}">
                <a16:creationId xmlns:a16="http://schemas.microsoft.com/office/drawing/2014/main" id="{C96C6B2E-F748-43FC-B6EC-A8C430AF4582}"/>
              </a:ext>
            </a:extLst>
          </p:cNvPr>
          <p:cNvGrpSpPr>
            <a:grpSpLocks/>
          </p:cNvGrpSpPr>
          <p:nvPr/>
        </p:nvGrpSpPr>
        <p:grpSpPr bwMode="auto">
          <a:xfrm>
            <a:off x="5095875" y="3049588"/>
            <a:ext cx="3616325" cy="758825"/>
            <a:chOff x="3909356" y="1666934"/>
            <a:chExt cx="3618093" cy="757728"/>
          </a:xfrm>
        </p:grpSpPr>
        <p:sp>
          <p:nvSpPr>
            <p:cNvPr id="44" name="文本框 18">
              <a:extLst>
                <a:ext uri="{FF2B5EF4-FFF2-40B4-BE49-F238E27FC236}">
                  <a16:creationId xmlns:a16="http://schemas.microsoft.com/office/drawing/2014/main" id="{69E15DAD-7717-47DD-9D15-A642BAC174DC}"/>
                </a:ext>
              </a:extLst>
            </p:cNvPr>
            <p:cNvSpPr txBox="1"/>
            <p:nvPr/>
          </p:nvSpPr>
          <p:spPr>
            <a:xfrm>
              <a:off x="4913147" y="1666934"/>
              <a:ext cx="2614302" cy="62298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黑体" panose="02010609060101010101" pitchFamily="49" charset="-122"/>
                </a:rPr>
                <a:t>系统需求分析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  <p:grpSp>
          <p:nvGrpSpPr>
            <p:cNvPr id="5143" name="组合 68">
              <a:extLst>
                <a:ext uri="{FF2B5EF4-FFF2-40B4-BE49-F238E27FC236}">
                  <a16:creationId xmlns:a16="http://schemas.microsoft.com/office/drawing/2014/main" id="{50DEE9D6-3352-4613-B731-AB025FCD00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44" name="文本框 16">
                <a:extLst>
                  <a:ext uri="{FF2B5EF4-FFF2-40B4-BE49-F238E27FC236}">
                    <a16:creationId xmlns:a16="http://schemas.microsoft.com/office/drawing/2014/main" id="{02467302-F9CA-4B94-8689-97E9B615237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</a:p>
            </p:txBody>
          </p: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5DFDA59F-592F-4A5D-96D0-2D1FC672EB58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829080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7" name="组合 69">
            <a:extLst>
              <a:ext uri="{FF2B5EF4-FFF2-40B4-BE49-F238E27FC236}">
                <a16:creationId xmlns:a16="http://schemas.microsoft.com/office/drawing/2014/main" id="{70CD0280-0380-47EC-A659-EAB048AA60A9}"/>
              </a:ext>
            </a:extLst>
          </p:cNvPr>
          <p:cNvGrpSpPr>
            <a:grpSpLocks/>
          </p:cNvGrpSpPr>
          <p:nvPr/>
        </p:nvGrpSpPr>
        <p:grpSpPr bwMode="auto">
          <a:xfrm>
            <a:off x="476250" y="4086225"/>
            <a:ext cx="3733800" cy="757238"/>
            <a:chOff x="3909356" y="1666934"/>
            <a:chExt cx="3734969" cy="757728"/>
          </a:xfrm>
        </p:grpSpPr>
        <p:sp>
          <p:nvSpPr>
            <p:cNvPr id="49" name="文本框 18">
              <a:extLst>
                <a:ext uri="{FF2B5EF4-FFF2-40B4-BE49-F238E27FC236}">
                  <a16:creationId xmlns:a16="http://schemas.microsoft.com/office/drawing/2014/main" id="{63C2326D-2317-44BF-8912-95AD636215DA}"/>
                </a:ext>
              </a:extLst>
            </p:cNvPr>
            <p:cNvSpPr txBox="1"/>
            <p:nvPr/>
          </p:nvSpPr>
          <p:spPr>
            <a:xfrm>
              <a:off x="4912970" y="1666934"/>
              <a:ext cx="2731355" cy="62429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黑体" panose="02010609060101010101" pitchFamily="49" charset="-122"/>
                </a:rPr>
                <a:t>核心算法设计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  <p:grpSp>
          <p:nvGrpSpPr>
            <p:cNvPr id="5139" name="组合 68">
              <a:extLst>
                <a:ext uri="{FF2B5EF4-FFF2-40B4-BE49-F238E27FC236}">
                  <a16:creationId xmlns:a16="http://schemas.microsoft.com/office/drawing/2014/main" id="{C1916086-EE23-4622-B995-6541A23F13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40" name="文本框 16">
                <a:extLst>
                  <a:ext uri="{FF2B5EF4-FFF2-40B4-BE49-F238E27FC236}">
                    <a16:creationId xmlns:a16="http://schemas.microsoft.com/office/drawing/2014/main" id="{9FB99B15-DAF8-48FD-988B-0709F10B3B4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05</a:t>
                </a:r>
              </a:p>
            </p:txBody>
          </p:sp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B40D4DB7-9342-4D58-BBDF-98A04688656B}"/>
                  </a:ext>
                </a:extLst>
              </p:cNvPr>
              <p:cNvSpPr/>
              <p:nvPr/>
            </p:nvSpPr>
            <p:spPr>
              <a:xfrm>
                <a:off x="3909356" y="1685996"/>
                <a:ext cx="828934" cy="66877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8" name="组合 69">
            <a:extLst>
              <a:ext uri="{FF2B5EF4-FFF2-40B4-BE49-F238E27FC236}">
                <a16:creationId xmlns:a16="http://schemas.microsoft.com/office/drawing/2014/main" id="{408BD82D-C02B-4F47-8880-FA323C10445E}"/>
              </a:ext>
            </a:extLst>
          </p:cNvPr>
          <p:cNvGrpSpPr>
            <a:grpSpLocks/>
          </p:cNvGrpSpPr>
          <p:nvPr/>
        </p:nvGrpSpPr>
        <p:grpSpPr bwMode="auto">
          <a:xfrm>
            <a:off x="5094288" y="4060825"/>
            <a:ext cx="3397250" cy="757238"/>
            <a:chOff x="3909356" y="1666934"/>
            <a:chExt cx="3398314" cy="757728"/>
          </a:xfrm>
        </p:grpSpPr>
        <p:sp>
          <p:nvSpPr>
            <p:cNvPr id="54" name="文本框 18">
              <a:extLst>
                <a:ext uri="{FF2B5EF4-FFF2-40B4-BE49-F238E27FC236}">
                  <a16:creationId xmlns:a16="http://schemas.microsoft.com/office/drawing/2014/main" id="{20178835-EBCD-4968-8951-CAF89E727D8C}"/>
                </a:ext>
              </a:extLst>
            </p:cNvPr>
            <p:cNvSpPr txBox="1"/>
            <p:nvPr/>
          </p:nvSpPr>
          <p:spPr>
            <a:xfrm>
              <a:off x="4912970" y="1666934"/>
              <a:ext cx="2394700" cy="60522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系统测试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35" name="组合 68">
              <a:extLst>
                <a:ext uri="{FF2B5EF4-FFF2-40B4-BE49-F238E27FC236}">
                  <a16:creationId xmlns:a16="http://schemas.microsoft.com/office/drawing/2014/main" id="{474B549A-25A6-4355-A903-3F8D94799C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36" name="文本框 16">
                <a:extLst>
                  <a:ext uri="{FF2B5EF4-FFF2-40B4-BE49-F238E27FC236}">
                    <a16:creationId xmlns:a16="http://schemas.microsoft.com/office/drawing/2014/main" id="{7F538E41-1990-4EED-96CE-158963D42C6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06</a:t>
                </a:r>
              </a:p>
            </p:txBody>
          </p:sp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4CC5BFBA-6684-4766-941D-2893AAA837EC}"/>
                  </a:ext>
                </a:extLst>
              </p:cNvPr>
              <p:cNvSpPr/>
              <p:nvPr/>
            </p:nvSpPr>
            <p:spPr>
              <a:xfrm>
                <a:off x="3909356" y="1685996"/>
                <a:ext cx="828934" cy="66877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9" name="组合 69">
            <a:extLst>
              <a:ext uri="{FF2B5EF4-FFF2-40B4-BE49-F238E27FC236}">
                <a16:creationId xmlns:a16="http://schemas.microsoft.com/office/drawing/2014/main" id="{33FACF90-2196-4C8E-B95C-486F2428A156}"/>
              </a:ext>
            </a:extLst>
          </p:cNvPr>
          <p:cNvGrpSpPr>
            <a:grpSpLocks/>
          </p:cNvGrpSpPr>
          <p:nvPr/>
        </p:nvGrpSpPr>
        <p:grpSpPr bwMode="auto">
          <a:xfrm>
            <a:off x="482600" y="5080000"/>
            <a:ext cx="3397250" cy="725488"/>
            <a:chOff x="3909356" y="1666934"/>
            <a:chExt cx="3398314" cy="725666"/>
          </a:xfrm>
        </p:grpSpPr>
        <p:sp>
          <p:nvSpPr>
            <p:cNvPr id="35" name="文本框 18">
              <a:extLst>
                <a:ext uri="{FF2B5EF4-FFF2-40B4-BE49-F238E27FC236}">
                  <a16:creationId xmlns:a16="http://schemas.microsoft.com/office/drawing/2014/main" id="{F8F4B442-BA16-4721-8057-CE84A1A527CA}"/>
                </a:ext>
              </a:extLst>
            </p:cNvPr>
            <p:cNvSpPr txBox="1"/>
            <p:nvPr/>
          </p:nvSpPr>
          <p:spPr>
            <a:xfrm>
              <a:off x="4912970" y="1666934"/>
              <a:ext cx="2394700" cy="68755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总结展望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31" name="组合 68">
              <a:extLst>
                <a:ext uri="{FF2B5EF4-FFF2-40B4-BE49-F238E27FC236}">
                  <a16:creationId xmlns:a16="http://schemas.microsoft.com/office/drawing/2014/main" id="{2D2BEB8B-7E99-46BA-9991-6450C5A3BE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996"/>
              <a:ext cx="828934" cy="706604"/>
              <a:chOff x="3909356" y="1685996"/>
              <a:chExt cx="828934" cy="706604"/>
            </a:xfrm>
          </p:grpSpPr>
          <p:sp>
            <p:nvSpPr>
              <p:cNvPr id="5132" name="文本框 16">
                <a:extLst>
                  <a:ext uri="{FF2B5EF4-FFF2-40B4-BE49-F238E27FC236}">
                    <a16:creationId xmlns:a16="http://schemas.microsoft.com/office/drawing/2014/main" id="{754CA1D8-67EF-476B-9063-51DBCE3A00E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467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07</a:t>
                </a:r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7610DFE1-A010-4709-BE69-84CA23CF37F1}"/>
                  </a:ext>
                </a:extLst>
              </p:cNvPr>
              <p:cNvSpPr/>
              <p:nvPr/>
            </p:nvSpPr>
            <p:spPr>
              <a:xfrm>
                <a:off x="3909356" y="1685989"/>
                <a:ext cx="828935" cy="668502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30"/>
    </mc:Choice>
    <mc:Fallback>
      <p:transition spd="slow" advTm="813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541338" y="1135063"/>
            <a:ext cx="10801351" cy="100806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06DD69F1-6AB6-456E-87B3-6ED5A61457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5060" name="对象 3">
            <a:extLst>
              <a:ext uri="{FF2B5EF4-FFF2-40B4-BE49-F238E27FC236}">
                <a16:creationId xmlns:a16="http://schemas.microsoft.com/office/drawing/2014/main" id="{F0CE630F-483E-4926-81A1-38975E9907B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42988" y="908050"/>
          <a:ext cx="7200900" cy="5834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76" name="Visio" r:id="rId4" imgW="6743466" imgH="5448494" progId="Visio.Drawing.15">
                  <p:embed/>
                </p:oleObj>
              </mc:Choice>
              <mc:Fallback>
                <p:oleObj name="Visio" r:id="rId4" imgW="6743466" imgH="5448494" progId="Visio.Drawing.15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908050"/>
                        <a:ext cx="7200900" cy="5834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867"/>
    </mc:Choice>
    <mc:Fallback>
      <p:transition spd="slow" advTm="60867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extBox 4">
            <a:extLst>
              <a:ext uri="{FF2B5EF4-FFF2-40B4-BE49-F238E27FC236}">
                <a16:creationId xmlns:a16="http://schemas.microsoft.com/office/drawing/2014/main" id="{48A1F15E-B61D-4707-A48C-81F4E02AAF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47107" name="文本框 1">
            <a:extLst>
              <a:ext uri="{FF2B5EF4-FFF2-40B4-BE49-F238E27FC236}">
                <a16:creationId xmlns:a16="http://schemas.microsoft.com/office/drawing/2014/main" id="{6C07F111-ED80-44EA-9CAA-D4CE488730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分层切片算法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7108" name="Rectangle 2">
            <a:extLst>
              <a:ext uri="{FF2B5EF4-FFF2-40B4-BE49-F238E27FC236}">
                <a16:creationId xmlns:a16="http://schemas.microsoft.com/office/drawing/2014/main" id="{FB1956C0-C23E-4E64-9D7D-A192BE572C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7109" name="Rectangle 2">
            <a:extLst>
              <a:ext uri="{FF2B5EF4-FFF2-40B4-BE49-F238E27FC236}">
                <a16:creationId xmlns:a16="http://schemas.microsoft.com/office/drawing/2014/main" id="{3338BF06-E66F-4D28-9746-E3494C7932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7110" name="Rectangle 2">
            <a:extLst>
              <a:ext uri="{FF2B5EF4-FFF2-40B4-BE49-F238E27FC236}">
                <a16:creationId xmlns:a16="http://schemas.microsoft.com/office/drawing/2014/main" id="{10F27A98-4717-4FE2-A9B2-176C9857FE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7111" name="对象 6">
            <a:extLst>
              <a:ext uri="{FF2B5EF4-FFF2-40B4-BE49-F238E27FC236}">
                <a16:creationId xmlns:a16="http://schemas.microsoft.com/office/drawing/2014/main" id="{5F6F4D36-8E2A-4566-A16F-41030DDD74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68538" y="1819275"/>
          <a:ext cx="5183187" cy="475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27" name="Visio" r:id="rId4" imgW="4236824" imgH="3886366" progId="Visio.Drawing.15">
                  <p:embed/>
                </p:oleObj>
              </mc:Choice>
              <mc:Fallback>
                <p:oleObj name="Visio" r:id="rId4" imgW="4236824" imgH="3886366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8538" y="1819275"/>
                        <a:ext cx="5183187" cy="4754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38"/>
    </mc:Choice>
    <mc:Fallback>
      <p:transition spd="slow" advTm="21238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684213" y="-171450"/>
            <a:ext cx="10944226" cy="7272338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1118C967-F630-4E85-BF6C-E3CA26182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9156" name="Rectangle 2">
            <a:extLst>
              <a:ext uri="{FF2B5EF4-FFF2-40B4-BE49-F238E27FC236}">
                <a16:creationId xmlns:a16="http://schemas.microsoft.com/office/drawing/2014/main" id="{BA72E6FD-373C-4DBA-8A11-5185A090CC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8" y="9080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9157" name="对象 5">
            <a:extLst>
              <a:ext uri="{FF2B5EF4-FFF2-40B4-BE49-F238E27FC236}">
                <a16:creationId xmlns:a16="http://schemas.microsoft.com/office/drawing/2014/main" id="{AB93F6FA-CC8C-4CDD-A867-27E204F5B6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5400" y="115888"/>
          <a:ext cx="6553200" cy="6526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73" name="Visio" r:id="rId4" imgW="37139745" imgH="38610789" progId="Visio.Drawing.15">
                  <p:embed/>
                </p:oleObj>
              </mc:Choice>
              <mc:Fallback>
                <p:oleObj name="Visio" r:id="rId4" imgW="37139745" imgH="38610789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115888"/>
                        <a:ext cx="6553200" cy="6526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76"/>
    </mc:Choice>
    <mc:Fallback>
      <p:transition spd="slow" advTm="100076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扫描多边形填充算法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5" name="Rectangle 2">
            <a:extLst>
              <a:ext uri="{FF2B5EF4-FFF2-40B4-BE49-F238E27FC236}">
                <a16:creationId xmlns:a16="http://schemas.microsoft.com/office/drawing/2014/main" id="{A5F23958-FE02-4412-94CB-ED9E4400C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6" name="Rectangle 2">
            <a:extLst>
              <a:ext uri="{FF2B5EF4-FFF2-40B4-BE49-F238E27FC236}">
                <a16:creationId xmlns:a16="http://schemas.microsoft.com/office/drawing/2014/main" id="{16A91B1C-036D-4045-A36E-D090F830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pic>
        <p:nvPicPr>
          <p:cNvPr id="51207" name="图片 7">
            <a:extLst>
              <a:ext uri="{FF2B5EF4-FFF2-40B4-BE49-F238E27FC236}">
                <a16:creationId xmlns:a16="http://schemas.microsoft.com/office/drawing/2014/main" id="{E9C94E1B-AA7D-4ADD-B858-A94FFCA80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735" y="2470626"/>
            <a:ext cx="5730530" cy="3626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37"/>
    </mc:Choice>
    <mc:Fallback>
      <p:transition spd="slow" advTm="47837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内外轮廓判别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5" name="Rectangle 2">
            <a:extLst>
              <a:ext uri="{FF2B5EF4-FFF2-40B4-BE49-F238E27FC236}">
                <a16:creationId xmlns:a16="http://schemas.microsoft.com/office/drawing/2014/main" id="{A5F23958-FE02-4412-94CB-ED9E4400C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6" name="Rectangle 2">
            <a:extLst>
              <a:ext uri="{FF2B5EF4-FFF2-40B4-BE49-F238E27FC236}">
                <a16:creationId xmlns:a16="http://schemas.microsoft.com/office/drawing/2014/main" id="{16A91B1C-036D-4045-A36E-D090F830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8" name="文本框 3">
            <a:extLst>
              <a:ext uri="{FF2B5EF4-FFF2-40B4-BE49-F238E27FC236}">
                <a16:creationId xmlns:a16="http://schemas.microsoft.com/office/drawing/2014/main" id="{F7649BF3-9A8C-4A44-852E-E6A45125CA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7202" y="2255634"/>
            <a:ext cx="2634744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lang="zh-CN" altLang="zh-CN" sz="1600" dirty="0"/>
              <a:t>旧轮廓数据存储格式：</a:t>
            </a:r>
            <a:r>
              <a:rPr lang="en-US" altLang="zh-CN" sz="1600" dirty="0"/>
              <a:t>[</a:t>
            </a:r>
            <a:r>
              <a:rPr lang="zh-CN" altLang="zh-CN" sz="1600" dirty="0"/>
              <a:t>轮廓</a:t>
            </a:r>
            <a:r>
              <a:rPr lang="en-US" altLang="zh-CN" sz="1600" dirty="0"/>
              <a:t>1:[</a:t>
            </a:r>
            <a:r>
              <a:rPr lang="zh-CN" altLang="zh-CN" sz="1600" dirty="0"/>
              <a:t>点</a:t>
            </a:r>
            <a:r>
              <a:rPr lang="en-US" altLang="zh-CN" sz="1600" dirty="0"/>
              <a:t>1</a:t>
            </a:r>
            <a:r>
              <a:rPr lang="zh-CN" altLang="zh-CN" sz="1600" dirty="0"/>
              <a:t>，点</a:t>
            </a:r>
            <a:r>
              <a:rPr lang="en-US" altLang="zh-CN" sz="1600" dirty="0"/>
              <a:t>2</a:t>
            </a:r>
            <a:r>
              <a:rPr lang="zh-CN" altLang="zh-CN" sz="1600" dirty="0"/>
              <a:t>，点</a:t>
            </a:r>
            <a:r>
              <a:rPr lang="en-US" altLang="zh-CN" sz="1600" dirty="0"/>
              <a:t>3……]]</a:t>
            </a:r>
            <a:r>
              <a:rPr lang="zh-CN" altLang="zh-CN" sz="1600" dirty="0"/>
              <a:t>，轮廓</a:t>
            </a:r>
            <a:r>
              <a:rPr lang="en-US" altLang="zh-CN" sz="1600" dirty="0"/>
              <a:t>2:[</a:t>
            </a:r>
            <a:r>
              <a:rPr lang="zh-CN" altLang="zh-CN" sz="1600" dirty="0"/>
              <a:t>点</a:t>
            </a:r>
            <a:r>
              <a:rPr lang="en-US" altLang="zh-CN" sz="1600" dirty="0"/>
              <a:t>1</a:t>
            </a:r>
            <a:r>
              <a:rPr lang="zh-CN" altLang="zh-CN" sz="1600" dirty="0"/>
              <a:t>，点</a:t>
            </a:r>
            <a:r>
              <a:rPr lang="en-US" altLang="zh-CN" sz="1600" dirty="0"/>
              <a:t>2</a:t>
            </a:r>
            <a:r>
              <a:rPr lang="zh-CN" altLang="zh-CN" sz="1600" dirty="0"/>
              <a:t>，点</a:t>
            </a:r>
            <a:r>
              <a:rPr lang="en-US" altLang="zh-CN" sz="1600" dirty="0"/>
              <a:t>3……]……].</a:t>
            </a:r>
            <a:endParaRPr lang="zh-CN" altLang="zh-CN" sz="1600" dirty="0"/>
          </a:p>
          <a:p>
            <a:pPr algn="just"/>
            <a:r>
              <a:rPr lang="zh-CN" altLang="zh-CN" sz="1600" dirty="0"/>
              <a:t>新轮廓数据存储格式：</a:t>
            </a:r>
            <a:r>
              <a:rPr lang="en-US" altLang="zh-CN" sz="1600" dirty="0"/>
              <a:t>[</a:t>
            </a:r>
            <a:r>
              <a:rPr lang="zh-CN" altLang="zh-CN" sz="1600" dirty="0"/>
              <a:t>轮廓</a:t>
            </a:r>
            <a:r>
              <a:rPr lang="en-US" altLang="zh-CN" sz="1600" dirty="0"/>
              <a:t>1:{</a:t>
            </a:r>
            <a:r>
              <a:rPr lang="en-US" altLang="zh-CN" sz="1600" dirty="0" err="1"/>
              <a:t>xMin</a:t>
            </a:r>
            <a:r>
              <a:rPr lang="zh-CN" altLang="zh-CN" sz="1600" dirty="0"/>
              <a:t>，</a:t>
            </a:r>
            <a:r>
              <a:rPr lang="en-US" altLang="zh-CN" sz="1600" dirty="0" err="1"/>
              <a:t>xMax</a:t>
            </a:r>
            <a:r>
              <a:rPr lang="zh-CN" altLang="zh-CN" sz="1600" dirty="0"/>
              <a:t>，</a:t>
            </a:r>
            <a:r>
              <a:rPr lang="en-US" altLang="zh-CN" sz="1600" dirty="0" err="1"/>
              <a:t>yMin</a:t>
            </a:r>
            <a:r>
              <a:rPr lang="zh-CN" altLang="zh-CN" sz="1600" dirty="0"/>
              <a:t>，</a:t>
            </a:r>
            <a:r>
              <a:rPr lang="en-US" altLang="zh-CN" sz="1600" dirty="0" err="1"/>
              <a:t>yMax</a:t>
            </a:r>
            <a:r>
              <a:rPr lang="zh-CN" altLang="zh-CN" sz="1600" dirty="0"/>
              <a:t>，轮廓边数据</a:t>
            </a:r>
            <a:r>
              <a:rPr lang="en-US" altLang="zh-CN" sz="1600" dirty="0"/>
              <a:t>}</a:t>
            </a:r>
            <a:r>
              <a:rPr lang="zh-CN" altLang="zh-CN" sz="1600" dirty="0"/>
              <a:t>，</a:t>
            </a:r>
            <a:endParaRPr lang="en-US" altLang="zh-CN" sz="1600" dirty="0"/>
          </a:p>
          <a:p>
            <a:pPr algn="just"/>
            <a:r>
              <a:rPr lang="zh-CN" altLang="zh-CN" sz="1600" dirty="0"/>
              <a:t>轮廓</a:t>
            </a:r>
            <a:r>
              <a:rPr lang="en-US" altLang="zh-CN" sz="1600" dirty="0"/>
              <a:t>2:{</a:t>
            </a:r>
            <a:r>
              <a:rPr lang="en-US" altLang="zh-CN" sz="1600" dirty="0" err="1"/>
              <a:t>xMin</a:t>
            </a:r>
            <a:r>
              <a:rPr lang="zh-CN" altLang="zh-CN" sz="1600" dirty="0"/>
              <a:t>，</a:t>
            </a:r>
            <a:r>
              <a:rPr lang="en-US" altLang="zh-CN" sz="1600" dirty="0" err="1"/>
              <a:t>xMax</a:t>
            </a:r>
            <a:r>
              <a:rPr lang="zh-CN" altLang="zh-CN" sz="1600" dirty="0"/>
              <a:t>，</a:t>
            </a:r>
            <a:r>
              <a:rPr lang="en-US" altLang="zh-CN" sz="1600" dirty="0" err="1"/>
              <a:t>yMin</a:t>
            </a:r>
            <a:r>
              <a:rPr lang="zh-CN" altLang="zh-CN" sz="1600" dirty="0"/>
              <a:t>，</a:t>
            </a:r>
            <a:r>
              <a:rPr lang="en-US" altLang="zh-CN" sz="1600" dirty="0" err="1"/>
              <a:t>yMax</a:t>
            </a:r>
            <a:r>
              <a:rPr lang="en-US" altLang="zh-CN" sz="1600" dirty="0"/>
              <a:t>}……].</a:t>
            </a:r>
          </a:p>
          <a:p>
            <a:pPr algn="just"/>
            <a:r>
              <a:rPr lang="zh-CN" altLang="zh-CN" sz="1600" dirty="0"/>
              <a:t>其中</a:t>
            </a:r>
            <a:r>
              <a:rPr lang="en-US" altLang="zh-CN" sz="1600" dirty="0" err="1"/>
              <a:t>xMin</a:t>
            </a:r>
            <a:r>
              <a:rPr lang="zh-CN" altLang="zh-CN" sz="1600" dirty="0"/>
              <a:t>，</a:t>
            </a:r>
            <a:r>
              <a:rPr lang="en-US" altLang="zh-CN" sz="1600" dirty="0" err="1"/>
              <a:t>xMax</a:t>
            </a:r>
            <a:r>
              <a:rPr lang="zh-CN" altLang="zh-CN" sz="1600" dirty="0"/>
              <a:t>，</a:t>
            </a:r>
            <a:r>
              <a:rPr lang="en-US" altLang="zh-CN" sz="1600" dirty="0" err="1"/>
              <a:t>yMin</a:t>
            </a:r>
            <a:r>
              <a:rPr lang="zh-CN" altLang="zh-CN" sz="1600" dirty="0"/>
              <a:t>，</a:t>
            </a:r>
            <a:r>
              <a:rPr lang="en-US" altLang="zh-CN" sz="1600" dirty="0" err="1"/>
              <a:t>yMax</a:t>
            </a:r>
            <a:r>
              <a:rPr lang="zh-CN" altLang="zh-CN" sz="1600" dirty="0"/>
              <a:t>分别为轮廓在笛卡尔坐标系下</a:t>
            </a:r>
            <a:r>
              <a:rPr lang="en-US" altLang="zh-CN" sz="1600" dirty="0"/>
              <a:t>X</a:t>
            </a:r>
            <a:r>
              <a:rPr lang="zh-CN" altLang="zh-CN" sz="1600" dirty="0"/>
              <a:t>轴方向的最小最大值和</a:t>
            </a:r>
            <a:r>
              <a:rPr lang="en-US" altLang="zh-CN" sz="1600" dirty="0"/>
              <a:t>Y</a:t>
            </a:r>
            <a:r>
              <a:rPr lang="zh-CN" altLang="zh-CN" sz="1600" dirty="0"/>
              <a:t>轴方向的最小最大值。</a:t>
            </a:r>
          </a:p>
          <a:p>
            <a:pPr algn="just"/>
            <a:endParaRPr lang="zh-CN" altLang="en-US" sz="1600" b="1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DA057ED-1DE8-45AC-AA83-8A72ADAF01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5736" y="1676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050E881-FC85-422E-A26E-547522239D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9442388"/>
              </p:ext>
            </p:extLst>
          </p:nvPr>
        </p:nvGraphicFramePr>
        <p:xfrm>
          <a:off x="467544" y="2255634"/>
          <a:ext cx="5976664" cy="44686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058" name="Visio" r:id="rId4" imgW="4701701" imgH="3528254" progId="Visio.Drawing.15">
                  <p:embed/>
                </p:oleObj>
              </mc:Choice>
              <mc:Fallback>
                <p:oleObj name="Visio" r:id="rId4" imgW="4701701" imgH="352825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2255634"/>
                        <a:ext cx="5976664" cy="446869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8010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355"/>
    </mc:Choice>
    <mc:Fallback>
      <p:transition spd="slow" advTm="110355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541338" y="1135063"/>
            <a:ext cx="10801351" cy="100806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AB1980AC-CBEF-400A-9758-7B4E661428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53252" name="对象 5">
            <a:extLst>
              <a:ext uri="{FF2B5EF4-FFF2-40B4-BE49-F238E27FC236}">
                <a16:creationId xmlns:a16="http://schemas.microsoft.com/office/drawing/2014/main" id="{22C62346-A8C5-4F00-AD3A-0E0DF5191CC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9125" y="908050"/>
          <a:ext cx="7905750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69" name="Visio" r:id="rId4" imgW="7886934" imgH="5455975" progId="Visio.Drawing.15">
                  <p:embed/>
                </p:oleObj>
              </mc:Choice>
              <mc:Fallback>
                <p:oleObj name="Visio" r:id="rId4" imgW="7886934" imgH="5455975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9125" y="908050"/>
                        <a:ext cx="7905750" cy="5467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253" name="文本框 6">
            <a:extLst>
              <a:ext uri="{FF2B5EF4-FFF2-40B4-BE49-F238E27FC236}">
                <a16:creationId xmlns:a16="http://schemas.microsoft.com/office/drawing/2014/main" id="{E7D41A23-F400-414D-B128-FC0ACA166D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513" y="2673350"/>
            <a:ext cx="461962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/>
              <a:t>内外轮廓判别过程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802"/>
    </mc:Choice>
    <mc:Fallback>
      <p:transition spd="slow" advTm="61802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684213" y="-171450"/>
            <a:ext cx="10944226" cy="7272338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id="{523800D7-4BE7-4CAB-94FA-70B867AD94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5300" name="Rectangle 2">
            <a:extLst>
              <a:ext uri="{FF2B5EF4-FFF2-40B4-BE49-F238E27FC236}">
                <a16:creationId xmlns:a16="http://schemas.microsoft.com/office/drawing/2014/main" id="{C8325C53-730B-474C-A383-2158F26B3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8" y="9080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5301" name="文本框 7">
            <a:extLst>
              <a:ext uri="{FF2B5EF4-FFF2-40B4-BE49-F238E27FC236}">
                <a16:creationId xmlns:a16="http://schemas.microsoft.com/office/drawing/2014/main" id="{9458EACE-69AD-4150-BECC-C821380CDA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463" y="2633663"/>
            <a:ext cx="460375" cy="193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/>
              <a:t>水平扫描轨迹填充</a:t>
            </a:r>
          </a:p>
        </p:txBody>
      </p:sp>
      <p:sp>
        <p:nvSpPr>
          <p:cNvPr id="55302" name="Rectangle 2">
            <a:extLst>
              <a:ext uri="{FF2B5EF4-FFF2-40B4-BE49-F238E27FC236}">
                <a16:creationId xmlns:a16="http://schemas.microsoft.com/office/drawing/2014/main" id="{35DD5090-255E-457B-BF5D-441C932782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07816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55303" name="对象 8">
            <a:extLst>
              <a:ext uri="{FF2B5EF4-FFF2-40B4-BE49-F238E27FC236}">
                <a16:creationId xmlns:a16="http://schemas.microsoft.com/office/drawing/2014/main" id="{115DC291-F2F6-474E-84BF-08B8E99FB6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98638" y="350838"/>
          <a:ext cx="5546725" cy="615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19" name="Visio" r:id="rId4" imgW="6400925" imgH="7109377" progId="Visio.Drawing.15">
                  <p:embed/>
                </p:oleObj>
              </mc:Choice>
              <mc:Fallback>
                <p:oleObj name="Visio" r:id="rId4" imgW="6400925" imgH="7109377" progId="Visio.Drawing.15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8638" y="350838"/>
                        <a:ext cx="5546725" cy="6156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219"/>
    </mc:Choice>
    <mc:Fallback>
      <p:transition spd="slow" advTm="70219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G</a:t>
            </a: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代码生成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5" name="Rectangle 2">
            <a:extLst>
              <a:ext uri="{FF2B5EF4-FFF2-40B4-BE49-F238E27FC236}">
                <a16:creationId xmlns:a16="http://schemas.microsoft.com/office/drawing/2014/main" id="{A5F23958-FE02-4412-94CB-ED9E4400C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6" name="Rectangle 2">
            <a:extLst>
              <a:ext uri="{FF2B5EF4-FFF2-40B4-BE49-F238E27FC236}">
                <a16:creationId xmlns:a16="http://schemas.microsoft.com/office/drawing/2014/main" id="{16A91B1C-036D-4045-A36E-D090F830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DED4467E-768A-44E6-B078-A475A6E7C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154085"/>
              </p:ext>
            </p:extLst>
          </p:nvPr>
        </p:nvGraphicFramePr>
        <p:xfrm>
          <a:off x="971711" y="2200275"/>
          <a:ext cx="7200577" cy="421521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99420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5201157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22390"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代码</a:t>
                      </a:r>
                    </a:p>
                  </a:txBody>
                  <a:tcPr marL="87923" marR="87923" marT="43961" marB="43961"/>
                </a:tc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含义</a:t>
                      </a:r>
                    </a:p>
                  </a:txBody>
                  <a:tcPr marL="87923" marR="87923" marT="43961" marB="43961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控制喷头运动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Mddd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辅助命令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选择哪种打印头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是否检查限位开关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Pddd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命令参数，例如时间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Xddd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坐标点的</a:t>
                      </a: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X</a:t>
                      </a: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轴位置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Yddd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坐标点的</a:t>
                      </a: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Y</a:t>
                      </a: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轴位置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Zddd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坐标点的</a:t>
                      </a: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Z</a:t>
                      </a: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轴位置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 err="1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Eddd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喷头出丝的挤出量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 err="1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Fddd</a:t>
                      </a:r>
                      <a:endParaRPr lang="zh-CN" altLang="en-US" sz="1300" kern="100" dirty="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打印喷头移动速度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1833191412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Rddd</a:t>
                      </a:r>
                      <a:endParaRPr lang="zh-CN" altLang="en-US" sz="1300" kern="10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温度相关参数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089980587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Nddd</a:t>
                      </a:r>
                      <a:endParaRPr lang="zh-CN" altLang="en-US" sz="1300" kern="10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行号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505264626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*ddd</a:t>
                      </a:r>
                      <a:endParaRPr lang="zh-CN" altLang="en-US" sz="1300" kern="10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校验码，检查通讯错误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2385719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6549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07"/>
    </mc:Choice>
    <mc:Fallback>
      <p:transition spd="slow" advTm="21107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G</a:t>
            </a: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代码生成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6" name="Rectangle 2">
            <a:extLst>
              <a:ext uri="{FF2B5EF4-FFF2-40B4-BE49-F238E27FC236}">
                <a16:creationId xmlns:a16="http://schemas.microsoft.com/office/drawing/2014/main" id="{16A91B1C-036D-4045-A36E-D090F830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5678" y="3508326"/>
            <a:ext cx="2726822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zh-CN" altLang="zh-CN" sz="1300" dirty="0">
                <a:latin typeface="宋体" panose="02010600030101010101" pitchFamily="2" charset="-122"/>
              </a:rPr>
              <a:t>结尾部分。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G92 E0; </a:t>
            </a:r>
            <a:r>
              <a:rPr lang="zh-CN" altLang="zh-CN" sz="1300" dirty="0">
                <a:latin typeface="宋体" panose="02010600030101010101" pitchFamily="2" charset="-122"/>
              </a:rPr>
              <a:t>打印头丝材挤出量归零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M104 S0; </a:t>
            </a:r>
            <a:r>
              <a:rPr lang="zh-CN" altLang="zh-CN" sz="1300" dirty="0">
                <a:latin typeface="宋体" panose="02010600030101010101" pitchFamily="2" charset="-122"/>
              </a:rPr>
              <a:t>停止加热打印头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M140 S0; </a:t>
            </a:r>
            <a:r>
              <a:rPr lang="zh-CN" altLang="zh-CN" sz="1300" dirty="0">
                <a:latin typeface="宋体" panose="02010600030101010101" pitchFamily="2" charset="-122"/>
              </a:rPr>
              <a:t>停止给平台加热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G28 X0 Y0 Z0; </a:t>
            </a:r>
            <a:r>
              <a:rPr lang="zh-CN" altLang="zh-CN" sz="1300" dirty="0">
                <a:latin typeface="宋体" panose="02010600030101010101" pitchFamily="2" charset="-122"/>
              </a:rPr>
              <a:t>将打印头回归原点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M84; </a:t>
            </a:r>
            <a:r>
              <a:rPr lang="zh-CN" altLang="zh-CN" sz="1300" dirty="0">
                <a:latin typeface="宋体" panose="02010600030101010101" pitchFamily="2" charset="-122"/>
              </a:rPr>
              <a:t>电机断电</a:t>
            </a:r>
          </a:p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200275"/>
            <a:ext cx="5436104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zh-CN" sz="1300" dirty="0">
                <a:latin typeface="宋体" panose="02010600030101010101" pitchFamily="2" charset="-122"/>
              </a:rPr>
              <a:t>初始化部分。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G21; </a:t>
            </a:r>
            <a:r>
              <a:rPr lang="zh-CN" altLang="zh-CN" sz="1300" dirty="0">
                <a:latin typeface="宋体" panose="02010600030101010101" pitchFamily="2" charset="-122"/>
              </a:rPr>
              <a:t>将单位设置为毫米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G90; </a:t>
            </a:r>
            <a:r>
              <a:rPr lang="zh-CN" altLang="zh-CN" sz="1300" dirty="0">
                <a:latin typeface="宋体" panose="02010600030101010101" pitchFamily="2" charset="-122"/>
              </a:rPr>
              <a:t>采用绝对坐标，所有编入的坐标值全部是以编程零点为基准的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M104 S205; </a:t>
            </a:r>
            <a:r>
              <a:rPr lang="zh-CN" altLang="zh-CN" sz="1300" dirty="0">
                <a:latin typeface="宋体" panose="02010600030101010101" pitchFamily="2" charset="-122"/>
              </a:rPr>
              <a:t>设置挤出头温度为</a:t>
            </a:r>
            <a:r>
              <a:rPr lang="en-US" altLang="zh-CN" sz="1300" dirty="0">
                <a:latin typeface="宋体" panose="02010600030101010101" pitchFamily="2" charset="-122"/>
              </a:rPr>
              <a:t>205</a:t>
            </a:r>
            <a:r>
              <a:rPr lang="zh-CN" altLang="zh-CN" sz="1300" dirty="0">
                <a:latin typeface="宋体" panose="02010600030101010101" pitchFamily="2" charset="-122"/>
              </a:rPr>
              <a:t>℃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G28; </a:t>
            </a:r>
            <a:r>
              <a:rPr lang="zh-CN" altLang="zh-CN" sz="1300" dirty="0">
                <a:latin typeface="宋体" panose="02010600030101010101" pitchFamily="2" charset="-122"/>
              </a:rPr>
              <a:t>喷头和底部平台回归原点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G1 Z5 F5000 E1; </a:t>
            </a:r>
            <a:r>
              <a:rPr lang="zh-CN" altLang="zh-CN" sz="1300" dirty="0">
                <a:latin typeface="宋体" panose="02010600030101010101" pitchFamily="2" charset="-122"/>
              </a:rPr>
              <a:t>沿</a:t>
            </a:r>
            <a:r>
              <a:rPr lang="en-US" altLang="zh-CN" sz="1300" dirty="0">
                <a:latin typeface="宋体" panose="02010600030101010101" pitchFamily="2" charset="-122"/>
              </a:rPr>
              <a:t>Z</a:t>
            </a:r>
            <a:r>
              <a:rPr lang="zh-CN" altLang="zh-CN" sz="1300" dirty="0">
                <a:latin typeface="宋体" panose="02010600030101010101" pitchFamily="2" charset="-122"/>
              </a:rPr>
              <a:t>轴移动</a:t>
            </a:r>
            <a:r>
              <a:rPr lang="en-US" altLang="zh-CN" sz="1300" dirty="0">
                <a:latin typeface="宋体" panose="02010600030101010101" pitchFamily="2" charset="-122"/>
              </a:rPr>
              <a:t>5mm</a:t>
            </a:r>
            <a:r>
              <a:rPr lang="zh-CN" altLang="zh-CN" sz="1300" dirty="0">
                <a:latin typeface="宋体" panose="02010600030101010101" pitchFamily="2" charset="-122"/>
              </a:rPr>
              <a:t>，速度为</a:t>
            </a:r>
            <a:r>
              <a:rPr lang="en-US" altLang="zh-CN" sz="1300" dirty="0">
                <a:latin typeface="宋体" panose="02010600030101010101" pitchFamily="2" charset="-122"/>
              </a:rPr>
              <a:t>3000mm/min</a:t>
            </a:r>
            <a:r>
              <a:rPr lang="zh-CN" altLang="zh-CN" sz="1300" dirty="0">
                <a:latin typeface="宋体" panose="02010600030101010101" pitchFamily="2" charset="-122"/>
              </a:rPr>
              <a:t>，并挤出</a:t>
            </a:r>
            <a:r>
              <a:rPr lang="en-US" altLang="zh-CN" sz="1300" dirty="0">
                <a:latin typeface="宋体" panose="02010600030101010101" pitchFamily="2" charset="-122"/>
              </a:rPr>
              <a:t>1mm</a:t>
            </a:r>
            <a:r>
              <a:rPr lang="zh-CN" altLang="zh-CN" sz="1300" dirty="0">
                <a:latin typeface="宋体" panose="02010600030101010101" pitchFamily="2" charset="-122"/>
              </a:rPr>
              <a:t>的丝材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M109 S205; </a:t>
            </a:r>
            <a:r>
              <a:rPr lang="zh-CN" altLang="zh-CN" sz="1300" dirty="0">
                <a:latin typeface="宋体" panose="02010600030101010101" pitchFamily="2" charset="-122"/>
              </a:rPr>
              <a:t>等待喷头温度到达</a:t>
            </a:r>
            <a:r>
              <a:rPr lang="en-US" altLang="zh-CN" sz="1300" dirty="0">
                <a:latin typeface="宋体" panose="02010600030101010101" pitchFamily="2" charset="-122"/>
              </a:rPr>
              <a:t>205</a:t>
            </a:r>
            <a:r>
              <a:rPr lang="zh-CN" altLang="zh-CN" sz="1300" dirty="0">
                <a:latin typeface="宋体" panose="02010600030101010101" pitchFamily="2" charset="-122"/>
              </a:rPr>
              <a:t>℃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G92 E0; </a:t>
            </a:r>
            <a:r>
              <a:rPr lang="zh-CN" altLang="zh-CN" sz="1300" dirty="0">
                <a:latin typeface="宋体" panose="02010600030101010101" pitchFamily="2" charset="-122"/>
              </a:rPr>
              <a:t>打印头丝材挤出量归零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M82; </a:t>
            </a:r>
            <a:r>
              <a:rPr lang="zh-CN" altLang="zh-CN" sz="1300" dirty="0">
                <a:latin typeface="宋体" panose="02010600030101010101" pitchFamily="2" charset="-122"/>
              </a:rPr>
              <a:t>主轴制动器打开</a:t>
            </a:r>
          </a:p>
          <a:p>
            <a:endParaRPr lang="zh-CN" altLang="en-US" sz="1300" dirty="0">
              <a:latin typeface="宋体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9E3BC58-87B9-4249-9DE0-EA5DE18F95F5}"/>
              </a:ext>
            </a:extLst>
          </p:cNvPr>
          <p:cNvSpPr txBox="1"/>
          <p:nvPr/>
        </p:nvSpPr>
        <p:spPr>
          <a:xfrm>
            <a:off x="490537" y="4296742"/>
            <a:ext cx="5593631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zh-CN" sz="1300" dirty="0">
                <a:latin typeface="宋体" panose="02010600030101010101" pitchFamily="2" charset="-122"/>
              </a:rPr>
              <a:t>打印部分。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G0 X67.263 Y59.881 Z0.500 F7800.000; </a:t>
            </a:r>
            <a:r>
              <a:rPr lang="zh-CN" altLang="zh-CN" sz="1300" dirty="0">
                <a:latin typeface="宋体" panose="02010600030101010101" pitchFamily="2" charset="-122"/>
              </a:rPr>
              <a:t>打印头以</a:t>
            </a:r>
            <a:r>
              <a:rPr lang="en-US" altLang="zh-CN" sz="1300" dirty="0">
                <a:latin typeface="宋体" panose="02010600030101010101" pitchFamily="2" charset="-122"/>
              </a:rPr>
              <a:t>7800mm/min</a:t>
            </a:r>
            <a:r>
              <a:rPr lang="zh-CN" altLang="zh-CN" sz="1300" dirty="0">
                <a:latin typeface="宋体" panose="02010600030101010101" pitchFamily="2" charset="-122"/>
              </a:rPr>
              <a:t>的速度从原点运动到坐标</a:t>
            </a:r>
            <a:r>
              <a:rPr lang="en-US" altLang="zh-CN" sz="1300" dirty="0">
                <a:latin typeface="宋体" panose="02010600030101010101" pitchFamily="2" charset="-122"/>
              </a:rPr>
              <a:t>(67.263,59.881,0.500)</a:t>
            </a:r>
            <a:r>
              <a:rPr lang="zh-CN" altLang="zh-CN" sz="1300" dirty="0">
                <a:latin typeface="宋体" panose="02010600030101010101" pitchFamily="2" charset="-122"/>
              </a:rPr>
              <a:t>处，不进行送丝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G1 X68.176 Y59.025 E1 F1080.000; </a:t>
            </a:r>
            <a:r>
              <a:rPr lang="zh-CN" altLang="zh-CN" sz="1300" dirty="0">
                <a:latin typeface="宋体" panose="02010600030101010101" pitchFamily="2" charset="-122"/>
              </a:rPr>
              <a:t>打印头从上个点以</a:t>
            </a:r>
            <a:r>
              <a:rPr lang="en-US" altLang="zh-CN" sz="1300" dirty="0">
                <a:latin typeface="宋体" panose="02010600030101010101" pitchFamily="2" charset="-122"/>
              </a:rPr>
              <a:t>1080mm/min</a:t>
            </a:r>
            <a:r>
              <a:rPr lang="zh-CN" altLang="zh-CN" sz="1300" dirty="0">
                <a:latin typeface="宋体" panose="02010600030101010101" pitchFamily="2" charset="-122"/>
              </a:rPr>
              <a:t>的速度移动到坐标</a:t>
            </a:r>
            <a:r>
              <a:rPr lang="en-US" altLang="zh-CN" sz="1300" dirty="0">
                <a:latin typeface="宋体" panose="02010600030101010101" pitchFamily="2" charset="-122"/>
              </a:rPr>
              <a:t>(68.176, 59.025,0.500)</a:t>
            </a:r>
            <a:r>
              <a:rPr lang="zh-CN" altLang="zh-CN" sz="1300" dirty="0">
                <a:latin typeface="宋体" panose="02010600030101010101" pitchFamily="2" charset="-122"/>
              </a:rPr>
              <a:t>处，同时匀速送丝</a:t>
            </a:r>
            <a:r>
              <a:rPr lang="en-US" altLang="zh-CN" sz="1300" dirty="0">
                <a:latin typeface="宋体" panose="02010600030101010101" pitchFamily="2" charset="-122"/>
              </a:rPr>
              <a:t>1mm</a:t>
            </a:r>
            <a:r>
              <a:rPr lang="zh-CN" altLang="zh-CN" sz="1300" dirty="0">
                <a:latin typeface="宋体" panose="02010600030101010101" pitchFamily="2" charset="-122"/>
              </a:rPr>
              <a:t>的长度进行打印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G1 X 68.709 Y 58.616 E2; </a:t>
            </a:r>
            <a:r>
              <a:rPr lang="zh-CN" altLang="zh-CN" sz="1300" dirty="0">
                <a:latin typeface="宋体" panose="02010600030101010101" pitchFamily="2" charset="-122"/>
              </a:rPr>
              <a:t>打印头从上个点以</a:t>
            </a:r>
            <a:r>
              <a:rPr lang="en-US" altLang="zh-CN" sz="1300" dirty="0">
                <a:latin typeface="宋体" panose="02010600030101010101" pitchFamily="2" charset="-122"/>
              </a:rPr>
              <a:t>1080mm/min</a:t>
            </a:r>
            <a:r>
              <a:rPr lang="zh-CN" altLang="zh-CN" sz="1300" dirty="0">
                <a:latin typeface="宋体" panose="02010600030101010101" pitchFamily="2" charset="-122"/>
              </a:rPr>
              <a:t>的速度移动到坐标</a:t>
            </a:r>
            <a:r>
              <a:rPr lang="en-US" altLang="zh-CN" sz="1300" dirty="0">
                <a:latin typeface="宋体" panose="02010600030101010101" pitchFamily="2" charset="-122"/>
              </a:rPr>
              <a:t>(68.709, 58.616,0.500)</a:t>
            </a:r>
            <a:r>
              <a:rPr lang="zh-CN" altLang="zh-CN" sz="1300" dirty="0">
                <a:latin typeface="宋体" panose="02010600030101010101" pitchFamily="2" charset="-122"/>
              </a:rPr>
              <a:t>处，同时匀速送丝</a:t>
            </a:r>
            <a:r>
              <a:rPr lang="en-US" altLang="zh-CN" sz="1300" dirty="0">
                <a:latin typeface="宋体" panose="02010600030101010101" pitchFamily="2" charset="-122"/>
              </a:rPr>
              <a:t>1mm</a:t>
            </a:r>
            <a:r>
              <a:rPr lang="zh-CN" altLang="zh-CN" sz="1300" dirty="0">
                <a:latin typeface="宋体" panose="02010600030101010101" pitchFamily="2" charset="-122"/>
              </a:rPr>
              <a:t>的长度进行打印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405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64"/>
    </mc:Choice>
    <mc:Fallback>
      <p:transition spd="slow" advTm="8764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动画模拟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200275"/>
            <a:ext cx="537760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目的是对打印流程进行三维仿真，给后续增加复杂的动画演示功能预留接口。利用</a:t>
            </a:r>
            <a:r>
              <a:rPr lang="en-US" altLang="zh-CN" sz="1600" dirty="0">
                <a:latin typeface="宋体" panose="02010600030101010101" pitchFamily="2" charset="-122"/>
              </a:rPr>
              <a:t>Three.js</a:t>
            </a:r>
            <a:r>
              <a:rPr lang="zh-CN" altLang="en-US" sz="1600" dirty="0">
                <a:latin typeface="宋体" panose="02010600030101010101" pitchFamily="2" charset="-122"/>
              </a:rPr>
              <a:t>中的帧动画来实现一个标记球体沿着填充轨迹运动的效果，首先需要定义一个</a:t>
            </a:r>
            <a:r>
              <a:rPr lang="en-US" altLang="zh-CN" sz="1600" dirty="0" err="1">
                <a:latin typeface="宋体" panose="02010600030101010101" pitchFamily="2" charset="-122"/>
              </a:rPr>
              <a:t>SphereGeometry</a:t>
            </a:r>
            <a:r>
              <a:rPr lang="zh-CN" altLang="en-US" sz="1600" dirty="0">
                <a:latin typeface="宋体" panose="02010600030101010101" pitchFamily="2" charset="-122"/>
              </a:rPr>
              <a:t>的球体对象，设置球体的大小与材质，再定义一个</a:t>
            </a:r>
            <a:r>
              <a:rPr lang="en-US" altLang="zh-CN" sz="1600" dirty="0">
                <a:latin typeface="宋体" panose="02010600030101010101" pitchFamily="2" charset="-122"/>
              </a:rPr>
              <a:t>CatmullRomCurve3</a:t>
            </a:r>
            <a:r>
              <a:rPr lang="zh-CN" altLang="en-US" sz="1600" dirty="0">
                <a:latin typeface="宋体" panose="02010600030101010101" pitchFamily="2" charset="-122"/>
              </a:rPr>
              <a:t>的</a:t>
            </a:r>
            <a:r>
              <a:rPr lang="en-US" altLang="zh-CN" sz="1600" dirty="0">
                <a:latin typeface="宋体" panose="02010600030101010101" pitchFamily="2" charset="-122"/>
              </a:rPr>
              <a:t>3D</a:t>
            </a:r>
            <a:r>
              <a:rPr lang="zh-CN" altLang="en-US" sz="1600" dirty="0">
                <a:latin typeface="宋体" panose="02010600030101010101" pitchFamily="2" charset="-122"/>
              </a:rPr>
              <a:t>样条曲线，用水平扫描填充计算出来的数据对该曲线进行初始化，然后用</a:t>
            </a:r>
            <a:r>
              <a:rPr lang="en-US" altLang="zh-CN" sz="1600" dirty="0">
                <a:latin typeface="宋体" panose="02010600030101010101" pitchFamily="2" charset="-122"/>
              </a:rPr>
              <a:t>Float32Array</a:t>
            </a:r>
            <a:r>
              <a:rPr lang="zh-CN" altLang="en-US" sz="1600" dirty="0">
                <a:latin typeface="宋体" panose="02010600030101010101" pitchFamily="2" charset="-122"/>
              </a:rPr>
              <a:t>类型数组生成动画时间序列，再利用轨迹路径坐标去生成一个和时间序列相对于的位置坐标序列，得到每个关键帧的时值与当前时值所对应的运动坐标点，再使用</a:t>
            </a:r>
            <a:r>
              <a:rPr lang="en-US" altLang="zh-CN" sz="1600" dirty="0">
                <a:latin typeface="宋体" panose="02010600030101010101" pitchFamily="2" charset="-122"/>
              </a:rPr>
              <a:t>Three.js</a:t>
            </a:r>
            <a:r>
              <a:rPr lang="zh-CN" altLang="en-US" sz="1600" dirty="0">
                <a:latin typeface="宋体" panose="02010600030101010101" pitchFamily="2" charset="-122"/>
              </a:rPr>
              <a:t>提供的</a:t>
            </a:r>
            <a:r>
              <a:rPr lang="en-US" altLang="zh-CN" sz="1600" dirty="0" err="1">
                <a:latin typeface="宋体" panose="02010600030101010101" pitchFamily="2" charset="-122"/>
              </a:rPr>
              <a:t>KeyframeTrack</a:t>
            </a:r>
            <a:r>
              <a:rPr lang="zh-CN" altLang="en-US" sz="1600" dirty="0">
                <a:latin typeface="宋体" panose="02010600030101010101" pitchFamily="2" charset="-122"/>
              </a:rPr>
              <a:t>函数生成动画轨迹数据，同时，利用</a:t>
            </a:r>
            <a:r>
              <a:rPr lang="en-US" altLang="zh-CN" sz="1600" dirty="0" err="1">
                <a:latin typeface="宋体" panose="02010600030101010101" pitchFamily="2" charset="-122"/>
              </a:rPr>
              <a:t>AnimationClip</a:t>
            </a:r>
            <a:r>
              <a:rPr lang="zh-CN" altLang="en-US" sz="1600" dirty="0">
                <a:latin typeface="宋体" panose="02010600030101010101" pitchFamily="2" charset="-122"/>
              </a:rPr>
              <a:t>和</a:t>
            </a:r>
            <a:r>
              <a:rPr lang="en-US" altLang="zh-CN" sz="1600" dirty="0" err="1">
                <a:latin typeface="宋体" panose="02010600030101010101" pitchFamily="2" charset="-122"/>
              </a:rPr>
              <a:t>AnimationMixer</a:t>
            </a:r>
            <a:r>
              <a:rPr lang="zh-CN" altLang="en-US" sz="1600" dirty="0">
                <a:latin typeface="宋体" panose="02010600030101010101" pitchFamily="2" charset="-122"/>
              </a:rPr>
              <a:t>函数绑定球体与路线轨迹，最后调用</a:t>
            </a:r>
            <a:r>
              <a:rPr lang="en-US" altLang="zh-CN" sz="1600" dirty="0">
                <a:latin typeface="宋体" panose="02010600030101010101" pitchFamily="2" charset="-122"/>
              </a:rPr>
              <a:t>play</a:t>
            </a:r>
            <a:r>
              <a:rPr lang="zh-CN" altLang="en-US" sz="1600" dirty="0">
                <a:latin typeface="宋体" panose="02010600030101010101" pitchFamily="2" charset="-122"/>
              </a:rPr>
              <a:t>方法执行动画。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8893CED2-F9FF-428F-AC1D-4FFD66942E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2642619"/>
              </p:ext>
            </p:extLst>
          </p:nvPr>
        </p:nvGraphicFramePr>
        <p:xfrm>
          <a:off x="6316477" y="2200275"/>
          <a:ext cx="1888653" cy="37773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3" name="Visio" r:id="rId4" imgW="1607846" imgH="3215529" progId="Visio.Drawing.15">
                  <p:embed/>
                </p:oleObj>
              </mc:Choice>
              <mc:Fallback>
                <p:oleObj name="Visio" r:id="rId4" imgW="1607846" imgH="321552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16477" y="2200275"/>
                        <a:ext cx="1888653" cy="377730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2674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11"/>
    </mc:Choice>
    <mc:Fallback>
      <p:transition spd="slow" advTm="2561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Box 4">
            <a:extLst>
              <a:ext uri="{FF2B5EF4-FFF2-40B4-BE49-F238E27FC236}">
                <a16:creationId xmlns:a16="http://schemas.microsoft.com/office/drawing/2014/main" id="{364922DC-F270-4524-B3B1-340B934165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研究背景及意义</a:t>
            </a:r>
          </a:p>
        </p:txBody>
      </p:sp>
      <p:sp>
        <p:nvSpPr>
          <p:cNvPr id="6147" name="文本框 1">
            <a:extLst>
              <a:ext uri="{FF2B5EF4-FFF2-40B4-BE49-F238E27FC236}">
                <a16:creationId xmlns:a16="http://schemas.microsoft.com/office/drawing/2014/main" id="{2B3837BD-E35A-43C7-A0F8-DC3AC01088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258175" cy="4035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背景：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增材制造又被称为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打印、积层制造，是一种以数字模型文件为基础，运用金属或塑料等可粘合材料，通过逐层打印的方式来构造物体的技术；</a:t>
            </a: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增材制造过程中对模型数据的预处理十分重要，它包含模型导入、模型拓扑重建、模型切片、扫描路径生成等步骤；</a:t>
            </a: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预处理软件载体为开源客户端软件，安装更新繁琐，数据离线且无法跨平台。</a:t>
            </a:r>
            <a:endParaRPr kumimoji="1"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浏览器应用作为互联网行业发展中的重要一环，具有免安装、跨平台、无感更新、交互丰富等特性。</a:t>
            </a:r>
            <a:endParaRPr kumimoji="1"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目前各大企业开始布局三维数据管理，以及相关领域的垂直细分应用，如</a:t>
            </a:r>
            <a:r>
              <a:rPr kumimoji="1" lang="en-US" altLang="zh-CN" sz="1600" dirty="0" err="1">
                <a:latin typeface="宋体" panose="02010600030101010101" pitchFamily="2" charset="-122"/>
                <a:ea typeface="宋体" panose="02010600030101010101" pitchFamily="2" charset="-122"/>
              </a:rPr>
              <a:t>Sketchfab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、动动三维、琢刻等。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16"/>
    </mc:Choice>
    <mc:Fallback>
      <p:transition spd="slow" advTm="51016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日志记录埋点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200275"/>
            <a:ext cx="53776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日志可以看作关键操作的数据埋点，记录用户在增材制造预处理过程中所产生的数据信息，为后续结果分析提供参考。因为本系统是基于组件形式的模块化开发，要存储不同组件间执行的结果，需要涉及到组件通信问题。</a:t>
            </a:r>
            <a:r>
              <a:rPr lang="en-US" altLang="zh-CN" sz="1600" dirty="0" err="1">
                <a:latin typeface="宋体" panose="02010600030101010101" pitchFamily="2" charset="-122"/>
              </a:rPr>
              <a:t>Vuex</a:t>
            </a:r>
            <a:r>
              <a:rPr lang="zh-CN" altLang="en-US" sz="1600" dirty="0">
                <a:latin typeface="宋体" panose="02010600030101010101" pitchFamily="2" charset="-122"/>
              </a:rPr>
              <a:t>库为</a:t>
            </a:r>
            <a:r>
              <a:rPr lang="en-US" altLang="zh-CN" sz="1600" dirty="0">
                <a:latin typeface="宋体" panose="02010600030101010101" pitchFamily="2" charset="-122"/>
              </a:rPr>
              <a:t>Vue</a:t>
            </a:r>
            <a:r>
              <a:rPr lang="zh-CN" altLang="en-US" sz="1600" dirty="0">
                <a:latin typeface="宋体" panose="02010600030101010101" pitchFamily="2" charset="-122"/>
              </a:rPr>
              <a:t>架构代码提供了页面数据共享的解决方案，首先在</a:t>
            </a:r>
            <a:r>
              <a:rPr lang="en-US" altLang="zh-CN" sz="1600" dirty="0">
                <a:latin typeface="宋体" panose="02010600030101010101" pitchFamily="2" charset="-122"/>
              </a:rPr>
              <a:t>store</a:t>
            </a:r>
            <a:r>
              <a:rPr lang="zh-CN" altLang="en-US" sz="1600" dirty="0">
                <a:latin typeface="宋体" panose="02010600030101010101" pitchFamily="2" charset="-122"/>
              </a:rPr>
              <a:t>文件中定义一个</a:t>
            </a:r>
            <a:r>
              <a:rPr lang="en-US" altLang="zh-CN" sz="1600" dirty="0">
                <a:latin typeface="宋体" panose="02010600030101010101" pitchFamily="2" charset="-122"/>
              </a:rPr>
              <a:t>loggingData.js</a:t>
            </a:r>
            <a:r>
              <a:rPr lang="zh-CN" altLang="en-US" sz="1600" dirty="0">
                <a:latin typeface="宋体" panose="02010600030101010101" pitchFamily="2" charset="-122"/>
              </a:rPr>
              <a:t>文件，该文件分为</a:t>
            </a:r>
            <a:r>
              <a:rPr lang="en-US" altLang="zh-CN" sz="1600" dirty="0">
                <a:latin typeface="宋体" panose="02010600030101010101" pitchFamily="2" charset="-122"/>
              </a:rPr>
              <a:t>State</a:t>
            </a:r>
            <a:r>
              <a:rPr lang="zh-CN" altLang="en-US" sz="1600" dirty="0">
                <a:latin typeface="宋体" panose="02010600030101010101" pitchFamily="2" charset="-122"/>
              </a:rPr>
              <a:t>、</a:t>
            </a:r>
            <a:r>
              <a:rPr lang="en-US" altLang="zh-CN" sz="1600" dirty="0">
                <a:latin typeface="宋体" panose="02010600030101010101" pitchFamily="2" charset="-122"/>
              </a:rPr>
              <a:t>Mutations</a:t>
            </a:r>
            <a:r>
              <a:rPr lang="zh-CN" altLang="en-US" sz="1600" dirty="0">
                <a:latin typeface="宋体" panose="02010600030101010101" pitchFamily="2" charset="-122"/>
              </a:rPr>
              <a:t>和</a:t>
            </a:r>
            <a:r>
              <a:rPr lang="en-US" altLang="zh-CN" sz="1600" dirty="0">
                <a:latin typeface="宋体" panose="02010600030101010101" pitchFamily="2" charset="-122"/>
              </a:rPr>
              <a:t>Actions</a:t>
            </a:r>
            <a:r>
              <a:rPr lang="zh-CN" altLang="en-US" sz="1600" dirty="0">
                <a:latin typeface="宋体" panose="02010600030101010101" pitchFamily="2" charset="-122"/>
              </a:rPr>
              <a:t>三部分，</a:t>
            </a:r>
            <a:r>
              <a:rPr lang="en-US" altLang="zh-CN" sz="1600" dirty="0">
                <a:latin typeface="宋体" panose="02010600030101010101" pitchFamily="2" charset="-122"/>
              </a:rPr>
              <a:t>State</a:t>
            </a:r>
            <a:r>
              <a:rPr lang="zh-CN" altLang="en-US" sz="1600" dirty="0">
                <a:latin typeface="宋体" panose="02010600030101010101" pitchFamily="2" charset="-122"/>
              </a:rPr>
              <a:t>用来存放日志总数据，格式定义为</a:t>
            </a:r>
            <a:r>
              <a:rPr lang="en-US" altLang="zh-CN" sz="1600" dirty="0">
                <a:latin typeface="宋体" panose="02010600030101010101" pitchFamily="2" charset="-122"/>
              </a:rPr>
              <a:t>{action——</a:t>
            </a:r>
            <a:r>
              <a:rPr lang="zh-CN" altLang="en-US" sz="1600" dirty="0">
                <a:latin typeface="宋体" panose="02010600030101010101" pitchFamily="2" charset="-122"/>
              </a:rPr>
              <a:t>操作说明</a:t>
            </a:r>
            <a:r>
              <a:rPr lang="en-US" altLang="zh-CN" sz="1600" dirty="0">
                <a:latin typeface="宋体" panose="02010600030101010101" pitchFamily="2" charset="-122"/>
              </a:rPr>
              <a:t>,date——</a:t>
            </a:r>
            <a:r>
              <a:rPr lang="zh-CN" altLang="en-US" sz="1600" dirty="0">
                <a:latin typeface="宋体" panose="02010600030101010101" pitchFamily="2" charset="-122"/>
              </a:rPr>
              <a:t>记录时间</a:t>
            </a:r>
            <a:r>
              <a:rPr lang="en-US" altLang="zh-CN" sz="1600" dirty="0">
                <a:latin typeface="宋体" panose="02010600030101010101" pitchFamily="2" charset="-122"/>
              </a:rPr>
              <a:t>}</a:t>
            </a:r>
            <a:r>
              <a:rPr lang="zh-CN" altLang="en-US" sz="1600" dirty="0">
                <a:latin typeface="宋体" panose="02010600030101010101" pitchFamily="2" charset="-122"/>
              </a:rPr>
              <a:t>；</a:t>
            </a:r>
            <a:r>
              <a:rPr lang="en-US" altLang="zh-CN" sz="1600" dirty="0">
                <a:latin typeface="宋体" panose="02010600030101010101" pitchFamily="2" charset="-122"/>
              </a:rPr>
              <a:t>Mutations</a:t>
            </a:r>
            <a:r>
              <a:rPr lang="zh-CN" altLang="en-US" sz="1600" dirty="0">
                <a:latin typeface="宋体" panose="02010600030101010101" pitchFamily="2" charset="-122"/>
              </a:rPr>
              <a:t>内定义同步方法，用来修改</a:t>
            </a:r>
            <a:r>
              <a:rPr lang="en-US" altLang="zh-CN" sz="1600" dirty="0">
                <a:latin typeface="宋体" panose="02010600030101010101" pitchFamily="2" charset="-122"/>
              </a:rPr>
              <a:t>State</a:t>
            </a:r>
            <a:r>
              <a:rPr lang="zh-CN" altLang="en-US" sz="1600" dirty="0">
                <a:latin typeface="宋体" panose="02010600030101010101" pitchFamily="2" charset="-122"/>
              </a:rPr>
              <a:t>中的数据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598E7EBB-C003-4DDA-B91B-1CD986EAE4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755484"/>
              </p:ext>
            </p:extLst>
          </p:nvPr>
        </p:nvGraphicFramePr>
        <p:xfrm>
          <a:off x="6012160" y="2200275"/>
          <a:ext cx="2937130" cy="3312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29" name="Visio" r:id="rId4" imgW="2080213" imgH="2347182" progId="Visio.Drawing.15">
                  <p:embed/>
                </p:oleObj>
              </mc:Choice>
              <mc:Fallback>
                <p:oleObj name="Visio" r:id="rId4" imgW="2080213" imgH="2347182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2160" y="2200275"/>
                        <a:ext cx="2937130" cy="33123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6699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32"/>
    </mc:Choice>
    <mc:Fallback>
      <p:transition spd="slow" advTm="29132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图层显隐控制映射树构建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348880"/>
            <a:ext cx="80419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由于</a:t>
            </a:r>
            <a:r>
              <a:rPr lang="en-US" altLang="zh-CN" sz="1600" dirty="0">
                <a:latin typeface="宋体" panose="02010600030101010101" pitchFamily="2" charset="-122"/>
              </a:rPr>
              <a:t>Three.js</a:t>
            </a:r>
            <a:r>
              <a:rPr lang="zh-CN" altLang="en-US" sz="1600" dirty="0">
                <a:latin typeface="宋体" panose="02010600030101010101" pitchFamily="2" charset="-122"/>
              </a:rPr>
              <a:t>中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的数据结构与右侧显隐控制菜单栏的数据结构不一致，但是在进行显隐操作时两者又要建立关联映射。其中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对象数据控制页面三维数据渲染，菜单栏树形数据控制菜单中的选项以及选中状态，它们之间通过</a:t>
            </a:r>
            <a:r>
              <a:rPr lang="en-US" altLang="zh-CN" sz="1600" dirty="0">
                <a:latin typeface="宋体" panose="02010600030101010101" pitchFamily="2" charset="-122"/>
              </a:rPr>
              <a:t>Visible</a:t>
            </a:r>
            <a:r>
              <a:rPr lang="zh-CN" altLang="en-US" sz="1600" dirty="0">
                <a:latin typeface="宋体" panose="02010600030101010101" pitchFamily="2" charset="-122"/>
              </a:rPr>
              <a:t>属性来进行关联映射，当某个数据发生变化，通过显隐控制器去保证双方数据之间的对应关系维持不变。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1B94EBB-D56F-4B2C-BB27-4D4C661C0D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9686280"/>
              </p:ext>
            </p:extLst>
          </p:nvPr>
        </p:nvGraphicFramePr>
        <p:xfrm>
          <a:off x="1510394" y="3789040"/>
          <a:ext cx="6123212" cy="23042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77" name="Visio" r:id="rId4" imgW="4671242" imgH="1760137" progId="Visio.Drawing.15">
                  <p:embed/>
                </p:oleObj>
              </mc:Choice>
              <mc:Fallback>
                <p:oleObj name="Visio" r:id="rId4" imgW="4671242" imgH="1760137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10394" y="3789040"/>
                        <a:ext cx="6123212" cy="230425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4844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87"/>
    </mc:Choice>
    <mc:Fallback>
      <p:transition spd="slow" advTm="45887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图层显隐控制映射树构建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551047" y="2446732"/>
            <a:ext cx="80419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构建场景对象映射树的算法思路：初始化映射树数组和当前显示图层数组，遍历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内部的</a:t>
            </a:r>
            <a:r>
              <a:rPr lang="en-US" altLang="zh-CN" sz="1600" dirty="0">
                <a:latin typeface="宋体" panose="02010600030101010101" pitchFamily="2" charset="-122"/>
              </a:rPr>
              <a:t>Children</a:t>
            </a:r>
            <a:r>
              <a:rPr lang="zh-CN" altLang="en-US" sz="1600" dirty="0">
                <a:latin typeface="宋体" panose="02010600030101010101" pitchFamily="2" charset="-122"/>
              </a:rPr>
              <a:t>数组，首先判断数组中的节点是否为</a:t>
            </a:r>
            <a:r>
              <a:rPr lang="en-US" altLang="zh-CN" sz="1600" dirty="0">
                <a:latin typeface="宋体" panose="02010600030101010101" pitchFamily="2" charset="-122"/>
              </a:rPr>
              <a:t>Group</a:t>
            </a:r>
            <a:r>
              <a:rPr lang="zh-CN" altLang="en-US" sz="1600" dirty="0">
                <a:latin typeface="宋体" panose="02010600030101010101" pitchFamily="2" charset="-122"/>
              </a:rPr>
              <a:t>对象，如果是</a:t>
            </a:r>
            <a:r>
              <a:rPr lang="en-US" altLang="zh-CN" sz="1600" dirty="0">
                <a:latin typeface="宋体" panose="02010600030101010101" pitchFamily="2" charset="-122"/>
              </a:rPr>
              <a:t>Group</a:t>
            </a:r>
            <a:r>
              <a:rPr lang="zh-CN" altLang="en-US" sz="1600" dirty="0">
                <a:latin typeface="宋体" panose="02010600030101010101" pitchFamily="2" charset="-122"/>
              </a:rPr>
              <a:t>对象再判断是否为父节点，其次判断是否为可见，只有非父节点且可见的对象才可以加入当前显示的图形数组中，接下来继续判断当前对象是否为叶子节点，是叶子节点则加入映射树数组当中，不是叶子节点则将当前节点的</a:t>
            </a:r>
            <a:r>
              <a:rPr lang="en-US" altLang="zh-CN" sz="1600" dirty="0">
                <a:latin typeface="宋体" panose="02010600030101010101" pitchFamily="2" charset="-122"/>
              </a:rPr>
              <a:t>Children</a:t>
            </a:r>
            <a:r>
              <a:rPr lang="zh-CN" altLang="en-US" sz="1600" dirty="0">
                <a:latin typeface="宋体" panose="02010600030101010101" pitchFamily="2" charset="-122"/>
              </a:rPr>
              <a:t>数组进行递归处理，直至遍历完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下的每个子</a:t>
            </a:r>
            <a:r>
              <a:rPr lang="en-US" altLang="zh-CN" sz="1600" dirty="0">
                <a:latin typeface="宋体" panose="02010600030101010101" pitchFamily="2" charset="-122"/>
              </a:rPr>
              <a:t>Group</a:t>
            </a:r>
            <a:r>
              <a:rPr lang="zh-CN" altLang="en-US" sz="1600" dirty="0">
                <a:latin typeface="宋体" panose="02010600030101010101" pitchFamily="2" charset="-122"/>
              </a:rPr>
              <a:t>对象，完成映射树和当前显示对象数据的构建。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15CCDB-9A57-4C53-82BF-A278AF995AA9}"/>
              </a:ext>
            </a:extLst>
          </p:cNvPr>
          <p:cNvSpPr txBox="1"/>
          <p:nvPr/>
        </p:nvSpPr>
        <p:spPr>
          <a:xfrm>
            <a:off x="551048" y="4262850"/>
            <a:ext cx="8041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点击显隐按钮更新模型显隐状态实现思路：当点击某个图层显示隐藏时，当前显示对象数组会有监听变化，遍历图层所有的叶子节点与当前显示对象数组进行对比，如果叶子节点存在于当前显示对象数组中则执行</a:t>
            </a:r>
            <a:r>
              <a:rPr lang="en-US" altLang="zh-CN" sz="1600" dirty="0" err="1">
                <a:latin typeface="宋体" panose="02010600030101010101" pitchFamily="2" charset="-122"/>
              </a:rPr>
              <a:t>showHide</a:t>
            </a:r>
            <a:r>
              <a:rPr lang="zh-CN" altLang="en-US" sz="1600" dirty="0">
                <a:latin typeface="宋体" panose="02010600030101010101" pitchFamily="2" charset="-122"/>
              </a:rPr>
              <a:t>函数将叶子节点的</a:t>
            </a:r>
            <a:r>
              <a:rPr lang="en-US" altLang="zh-CN" sz="1600" dirty="0">
                <a:latin typeface="宋体" panose="02010600030101010101" pitchFamily="2" charset="-122"/>
              </a:rPr>
              <a:t>visible</a:t>
            </a:r>
            <a:r>
              <a:rPr lang="zh-CN" altLang="en-US" sz="1600" dirty="0">
                <a:latin typeface="宋体" panose="02010600030101010101" pitchFamily="2" charset="-122"/>
              </a:rPr>
              <a:t>属性设置为</a:t>
            </a:r>
            <a:r>
              <a:rPr lang="en-US" altLang="zh-CN" sz="1600" dirty="0">
                <a:latin typeface="宋体" panose="02010600030101010101" pitchFamily="2" charset="-122"/>
              </a:rPr>
              <a:t>true</a:t>
            </a:r>
            <a:r>
              <a:rPr lang="zh-CN" altLang="en-US" sz="1600" dirty="0">
                <a:latin typeface="宋体" panose="02010600030101010101" pitchFamily="2" charset="-122"/>
              </a:rPr>
              <a:t>，如果不存在则将</a:t>
            </a:r>
            <a:r>
              <a:rPr lang="en-US" altLang="zh-CN" sz="1600" dirty="0">
                <a:latin typeface="宋体" panose="02010600030101010101" pitchFamily="2" charset="-122"/>
              </a:rPr>
              <a:t>visible</a:t>
            </a:r>
            <a:r>
              <a:rPr lang="zh-CN" altLang="en-US" sz="1600" dirty="0">
                <a:latin typeface="宋体" panose="02010600030101010101" pitchFamily="2" charset="-122"/>
              </a:rPr>
              <a:t>属性设为</a:t>
            </a:r>
            <a:r>
              <a:rPr lang="en-US" altLang="zh-CN" sz="1600" dirty="0">
                <a:latin typeface="宋体" panose="02010600030101010101" pitchFamily="2" charset="-122"/>
              </a:rPr>
              <a:t>false</a:t>
            </a:r>
            <a:r>
              <a:rPr lang="zh-CN" altLang="en-US" sz="1600" dirty="0">
                <a:latin typeface="宋体" panose="02010600030101010101" pitchFamily="2" charset="-122"/>
              </a:rPr>
              <a:t>，从而实现控制模型图层的显示与隐藏的功能。</a:t>
            </a:r>
          </a:p>
        </p:txBody>
      </p:sp>
    </p:spTree>
    <p:extLst>
      <p:ext uri="{BB962C8B-B14F-4D97-AF65-F5344CB8AC3E}">
        <p14:creationId xmlns:p14="http://schemas.microsoft.com/office/powerpoint/2010/main" val="1686057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651"/>
    </mc:Choice>
    <mc:Fallback>
      <p:transition spd="slow" advTm="10865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功能性测试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pic>
        <p:nvPicPr>
          <p:cNvPr id="2" name="答辩演示">
            <a:hlinkClick r:id="" action="ppaction://media"/>
            <a:extLst>
              <a:ext uri="{FF2B5EF4-FFF2-40B4-BE49-F238E27FC236}">
                <a16:creationId xmlns:a16="http://schemas.microsoft.com/office/drawing/2014/main" id="{18DDDAD7-3769-4736-91B6-B32E20AD0FF7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9529" y="2200275"/>
            <a:ext cx="8544942" cy="400395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05677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29"/>
    </mc:Choice>
    <mc:Fallback>
      <p:transition spd="slow" advTm="9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1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923" objId="2"/>
        <p14:stopEvt time="8608" objId="2"/>
        <p14:playEvt time="8609" objId="2"/>
        <p14:stopEvt time="9229" objId="2"/>
      </p14:showEvtLst>
    </p:ext>
  </p:extLs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评价指标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C0E66D5B-F90B-4A0C-9C64-566231C14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999548"/>
              </p:ext>
            </p:extLst>
          </p:nvPr>
        </p:nvGraphicFramePr>
        <p:xfrm>
          <a:off x="731124" y="2780928"/>
          <a:ext cx="7681752" cy="252027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33031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5548721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413238"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指标</a:t>
                      </a:r>
                    </a:p>
                  </a:txBody>
                  <a:tcPr marL="87923" marR="87923" marT="43961" marB="43961"/>
                </a:tc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说明</a:t>
                      </a:r>
                    </a:p>
                  </a:txBody>
                  <a:tcPr marL="87923" marR="87923" marT="43961" marB="43961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70234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用户等待时间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一般用户可接受的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Web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程序等待时间为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，如果某个算法的处理过程用时超过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，说明该系统的用户体验有待提高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70234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在线三维处理应用性能需要参考刷新率指标，刷新率范围小于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人眼感觉卡顿，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至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感觉流畅，大于等于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感觉舒适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70234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系统并发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系统只需在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1000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个请求压力情况下还能较为流畅的进行功能的使用且服务器主机的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CPU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占用率不超过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50%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，就说明本系统满足实际运行场景需求。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1963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4"/>
    </mc:Choice>
    <mc:Fallback>
      <p:transition spd="slow" advTm="4574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性能测试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EB81376-7982-42A6-B099-D9DB6325B6FC}"/>
              </a:ext>
            </a:extLst>
          </p:cNvPr>
          <p:cNvSpPr txBox="1"/>
          <p:nvPr/>
        </p:nvSpPr>
        <p:spPr>
          <a:xfrm>
            <a:off x="551048" y="2598000"/>
            <a:ext cx="8041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性能测试使用的电脑配置为：</a:t>
            </a:r>
            <a:r>
              <a:rPr lang="en-US" altLang="zh-CN" sz="1600" dirty="0">
                <a:latin typeface="宋体" panose="02010600030101010101" pitchFamily="2" charset="-122"/>
              </a:rPr>
              <a:t>Intel(R) Core(TM) i7-7700HQ CPU @ 2.80GHz</a:t>
            </a:r>
            <a:r>
              <a:rPr lang="zh-CN" altLang="en-US" sz="1600" dirty="0">
                <a:latin typeface="宋体" panose="02010600030101010101" pitchFamily="2" charset="-122"/>
              </a:rPr>
              <a:t>处理器、</a:t>
            </a:r>
            <a:r>
              <a:rPr lang="en-US" altLang="zh-CN" sz="1600" dirty="0">
                <a:latin typeface="宋体" panose="02010600030101010101" pitchFamily="2" charset="-122"/>
              </a:rPr>
              <a:t>8GB RAM</a:t>
            </a:r>
            <a:r>
              <a:rPr lang="zh-CN" altLang="en-US" sz="1600" dirty="0">
                <a:latin typeface="宋体" panose="02010600030101010101" pitchFamily="2" charset="-122"/>
              </a:rPr>
              <a:t>和</a:t>
            </a:r>
            <a:r>
              <a:rPr lang="en-US" altLang="zh-CN" sz="1600" dirty="0">
                <a:latin typeface="宋体" panose="02010600030101010101" pitchFamily="2" charset="-122"/>
              </a:rPr>
              <a:t>NVIDIA GeForce GTX 1050 </a:t>
            </a:r>
            <a:r>
              <a:rPr lang="en-US" altLang="zh-CN" sz="1600" dirty="0" err="1">
                <a:latin typeface="宋体" panose="02010600030101010101" pitchFamily="2" charset="-122"/>
              </a:rPr>
              <a:t>Ti</a:t>
            </a:r>
            <a:r>
              <a:rPr lang="zh-CN" altLang="en-US" sz="1600" dirty="0">
                <a:latin typeface="宋体" panose="02010600030101010101" pitchFamily="2" charset="-122"/>
              </a:rPr>
              <a:t>显卡，并将系统运行在</a:t>
            </a:r>
            <a:r>
              <a:rPr lang="en-US" altLang="zh-CN" sz="1600" dirty="0">
                <a:latin typeface="宋体" panose="02010600030101010101" pitchFamily="2" charset="-122"/>
              </a:rPr>
              <a:t>Google Chrome 89.0.4389.90</a:t>
            </a:r>
            <a:r>
              <a:rPr lang="zh-CN" altLang="en-US" sz="1600" dirty="0">
                <a:latin typeface="宋体" panose="02010600030101010101" pitchFamily="2" charset="-122"/>
              </a:rPr>
              <a:t>版本上。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C61688AC-145D-41FD-A0C9-881A433A99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9926784"/>
              </p:ext>
            </p:extLst>
          </p:nvPr>
        </p:nvGraphicFramePr>
        <p:xfrm>
          <a:off x="490538" y="3826723"/>
          <a:ext cx="8164063" cy="19012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9" name="Visio" r:id="rId4" imgW="19057469" imgH="4435006" progId="Visio.Drawing.15">
                  <p:embed/>
                </p:oleObj>
              </mc:Choice>
              <mc:Fallback>
                <p:oleObj name="Visio" r:id="rId4" imgW="19057469" imgH="4435006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538" y="3826723"/>
                        <a:ext cx="8164063" cy="190122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9430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6"/>
    </mc:Choice>
    <mc:Fallback>
      <p:transition spd="slow" advTm="3256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性能测试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A9AB380B-976C-42E6-AA6F-5D0F126990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3897512"/>
              </p:ext>
            </p:extLst>
          </p:nvPr>
        </p:nvGraphicFramePr>
        <p:xfrm>
          <a:off x="899592" y="2276872"/>
          <a:ext cx="8014572" cy="18664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57" name="Visio" r:id="rId4" imgW="20954927" imgH="4899854" progId="Visio.Drawing.15">
                  <p:embed/>
                </p:oleObj>
              </mc:Choice>
              <mc:Fallback>
                <p:oleObj name="Visio" r:id="rId4" imgW="20954927" imgH="489985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2276872"/>
                        <a:ext cx="8014572" cy="186640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36BE297A-DEFC-4F4F-A2EF-D4D823C8AC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9519411"/>
              </p:ext>
            </p:extLst>
          </p:nvPr>
        </p:nvGraphicFramePr>
        <p:xfrm>
          <a:off x="899592" y="4248396"/>
          <a:ext cx="8014572" cy="18664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58" name="Visio" r:id="rId6" imgW="22829416" imgH="5311334" progId="Visio.Drawing.15">
                  <p:embed/>
                </p:oleObj>
              </mc:Choice>
              <mc:Fallback>
                <p:oleObj name="Visio" r:id="rId6" imgW="22829416" imgH="5311334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4248396"/>
                        <a:ext cx="8014572" cy="186640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8290DF83-47E2-4619-A7C2-BB16A92381CB}"/>
              </a:ext>
            </a:extLst>
          </p:cNvPr>
          <p:cNvSpPr txBox="1"/>
          <p:nvPr/>
        </p:nvSpPr>
        <p:spPr>
          <a:xfrm>
            <a:off x="323850" y="2420888"/>
            <a:ext cx="430887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600" dirty="0"/>
              <a:t>分层切片效果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7AC1A89-8347-47AC-8146-84D8D2B1770E}"/>
              </a:ext>
            </a:extLst>
          </p:cNvPr>
          <p:cNvSpPr txBox="1"/>
          <p:nvPr/>
        </p:nvSpPr>
        <p:spPr>
          <a:xfrm>
            <a:off x="323850" y="4365104"/>
            <a:ext cx="430887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600" dirty="0"/>
              <a:t>轨迹填充效果</a:t>
            </a:r>
          </a:p>
        </p:txBody>
      </p:sp>
    </p:spTree>
    <p:extLst>
      <p:ext uri="{BB962C8B-B14F-4D97-AF65-F5344CB8AC3E}">
        <p14:creationId xmlns:p14="http://schemas.microsoft.com/office/powerpoint/2010/main" val="1658379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9"/>
    </mc:Choice>
    <mc:Fallback>
      <p:transition spd="slow" advTm="1969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59ED1B7C-50CA-4F9F-900A-9872BB0A01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288997"/>
              </p:ext>
            </p:extLst>
          </p:nvPr>
        </p:nvGraphicFramePr>
        <p:xfrm>
          <a:off x="1318531" y="1810366"/>
          <a:ext cx="6506937" cy="2058313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651909">
                  <a:extLst>
                    <a:ext uri="{9D8B030D-6E8A-4147-A177-3AD203B41FA5}">
                      <a16:colId xmlns:a16="http://schemas.microsoft.com/office/drawing/2014/main" val="485268136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3782557869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1615765843"/>
                    </a:ext>
                  </a:extLst>
                </a:gridCol>
                <a:gridCol w="1839152">
                  <a:extLst>
                    <a:ext uri="{9D8B030D-6E8A-4147-A177-3AD203B41FA5}">
                      <a16:colId xmlns:a16="http://schemas.microsoft.com/office/drawing/2014/main" val="4224293106"/>
                    </a:ext>
                  </a:extLst>
                </a:gridCol>
              </a:tblGrid>
              <a:tr h="314395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拓扑重建算法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1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 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1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 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1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 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3273801606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模型名称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面片数量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(FPS)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实际用时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(MS)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509887535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棱形五角星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208380997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轮轴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19898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154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2927784255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水杯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68730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56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338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1420149206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兔子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75710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52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457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726646118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旋转城堡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219828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1118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2927993945"/>
                  </a:ext>
                </a:extLst>
              </a:tr>
            </a:tbl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03A221F4-B40C-474E-B98C-5275BE70A0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725410"/>
              </p:ext>
            </p:extLst>
          </p:nvPr>
        </p:nvGraphicFramePr>
        <p:xfrm>
          <a:off x="1318531" y="4195119"/>
          <a:ext cx="6506936" cy="2012273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651908">
                  <a:extLst>
                    <a:ext uri="{9D8B030D-6E8A-4147-A177-3AD203B41FA5}">
                      <a16:colId xmlns:a16="http://schemas.microsoft.com/office/drawing/2014/main" val="914126131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1970994813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799899645"/>
                    </a:ext>
                  </a:extLst>
                </a:gridCol>
                <a:gridCol w="1839152">
                  <a:extLst>
                    <a:ext uri="{9D8B030D-6E8A-4147-A177-3AD203B41FA5}">
                      <a16:colId xmlns:a16="http://schemas.microsoft.com/office/drawing/2014/main" val="3169952048"/>
                    </a:ext>
                  </a:extLst>
                </a:gridCol>
              </a:tblGrid>
              <a:tr h="32308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分层切片算法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分层密度为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907648647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模型名称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分层数量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层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(FPS)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实际用时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(MS)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087355952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棱形五角星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188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863308241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轮轴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51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362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132195636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水杯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45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2772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111947429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兔子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239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4129151871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旋转城堡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55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1148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42159094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4883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81"/>
    </mc:Choice>
    <mc:Fallback>
      <p:transition spd="slow" advTm="16781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4739EFD-4B42-4450-B2D1-0CFDE80BDA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474916"/>
              </p:ext>
            </p:extLst>
          </p:nvPr>
        </p:nvGraphicFramePr>
        <p:xfrm>
          <a:off x="971600" y="2060848"/>
          <a:ext cx="7200800" cy="242820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828059">
                  <a:extLst>
                    <a:ext uri="{9D8B030D-6E8A-4147-A177-3AD203B41FA5}">
                      <a16:colId xmlns:a16="http://schemas.microsoft.com/office/drawing/2014/main" val="899340684"/>
                    </a:ext>
                  </a:extLst>
                </a:gridCol>
                <a:gridCol w="1668736">
                  <a:extLst>
                    <a:ext uri="{9D8B030D-6E8A-4147-A177-3AD203B41FA5}">
                      <a16:colId xmlns:a16="http://schemas.microsoft.com/office/drawing/2014/main" val="2972773848"/>
                    </a:ext>
                  </a:extLst>
                </a:gridCol>
                <a:gridCol w="1668736">
                  <a:extLst>
                    <a:ext uri="{9D8B030D-6E8A-4147-A177-3AD203B41FA5}">
                      <a16:colId xmlns:a16="http://schemas.microsoft.com/office/drawing/2014/main" val="1512495992"/>
                    </a:ext>
                  </a:extLst>
                </a:gridCol>
                <a:gridCol w="2035269">
                  <a:extLst>
                    <a:ext uri="{9D8B030D-6E8A-4147-A177-3AD203B41FA5}">
                      <a16:colId xmlns:a16="http://schemas.microsoft.com/office/drawing/2014/main" val="1021461076"/>
                    </a:ext>
                  </a:extLst>
                </a:gridCol>
              </a:tblGrid>
              <a:tr h="355168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轨迹填充算法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分层密度为</a:t>
                      </a:r>
                      <a:r>
                        <a:rPr lang="en-US" sz="1500" kern="10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CN" sz="1500" kern="10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填充密度为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24694166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模型名称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轮廓数量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(FPS)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实际用时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(MS)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895804340"/>
                  </a:ext>
                </a:extLst>
              </a:tr>
              <a:tr h="29719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棱形五角星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57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163558367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轮轴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49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648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393506323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水杯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236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2543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779923194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兔子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31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455673288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旋转城堡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83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53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83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743673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0835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47"/>
    </mc:Choice>
    <mc:Fallback>
      <p:transition spd="slow" advTm="8047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995F7803-956D-42A2-9349-BE7B9A0C31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968503"/>
              </p:ext>
            </p:extLst>
          </p:nvPr>
        </p:nvGraphicFramePr>
        <p:xfrm>
          <a:off x="1192150" y="1738706"/>
          <a:ext cx="6759699" cy="1932011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207780">
                  <a:extLst>
                    <a:ext uri="{9D8B030D-6E8A-4147-A177-3AD203B41FA5}">
                      <a16:colId xmlns:a16="http://schemas.microsoft.com/office/drawing/2014/main" val="3703326778"/>
                    </a:ext>
                  </a:extLst>
                </a:gridCol>
                <a:gridCol w="1645988">
                  <a:extLst>
                    <a:ext uri="{9D8B030D-6E8A-4147-A177-3AD203B41FA5}">
                      <a16:colId xmlns:a16="http://schemas.microsoft.com/office/drawing/2014/main" val="3545816970"/>
                    </a:ext>
                  </a:extLst>
                </a:gridCol>
                <a:gridCol w="2414013">
                  <a:extLst>
                    <a:ext uri="{9D8B030D-6E8A-4147-A177-3AD203B41FA5}">
                      <a16:colId xmlns:a16="http://schemas.microsoft.com/office/drawing/2014/main" val="463229093"/>
                    </a:ext>
                  </a:extLst>
                </a:gridCol>
                <a:gridCol w="1491918">
                  <a:extLst>
                    <a:ext uri="{9D8B030D-6E8A-4147-A177-3AD203B41FA5}">
                      <a16:colId xmlns:a16="http://schemas.microsoft.com/office/drawing/2014/main" val="1658946149"/>
                    </a:ext>
                  </a:extLst>
                </a:gridCol>
              </a:tblGrid>
              <a:tr h="333381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并发数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错误请求数</a:t>
                      </a:r>
                      <a:r>
                        <a:rPr lang="en-US" sz="1500" kern="100"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个</a:t>
                      </a:r>
                      <a:r>
                        <a:rPr lang="en-US" sz="1500" kern="100">
                          <a:effectLst/>
                          <a:latin typeface="+mj-ea"/>
                          <a:ea typeface="+mj-ea"/>
                        </a:rPr>
                        <a:t>)</a:t>
                      </a:r>
                      <a:endParaRPr lang="zh-CN" sz="1500" kern="10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HTTP</a:t>
                      </a: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平均响应时长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(MS)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CPU</a:t>
                      </a: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占用率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(%)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extLst>
                  <a:ext uri="{0D108BD9-81ED-4DB2-BD59-A6C34878D82A}">
                    <a16:rowId xmlns:a16="http://schemas.microsoft.com/office/drawing/2014/main" val="2655897717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11ms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31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336398004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12ms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990692692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13ms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896230246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32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01386849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12ms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35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65277241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F4731959-A2CB-4D04-9079-7061301F13A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18756" y="3714783"/>
            <a:ext cx="5906485" cy="2673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91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59"/>
    </mc:Choice>
    <mc:Fallback>
      <p:transition spd="slow" advTm="1155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4">
            <a:extLst>
              <a:ext uri="{FF2B5EF4-FFF2-40B4-BE49-F238E27FC236}">
                <a16:creationId xmlns:a16="http://schemas.microsoft.com/office/drawing/2014/main" id="{DA5AED1A-9AE3-45FF-A786-7C9A10EAED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研究背景及意义</a:t>
            </a:r>
          </a:p>
        </p:txBody>
      </p:sp>
      <p:sp>
        <p:nvSpPr>
          <p:cNvPr id="8195" name="文本框 1">
            <a:extLst>
              <a:ext uri="{FF2B5EF4-FFF2-40B4-BE49-F238E27FC236}">
                <a16:creationId xmlns:a16="http://schemas.microsoft.com/office/drawing/2014/main" id="{C9AB55AB-25E1-43CA-AE76-55E268BD98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2306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意义：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将增材制造预处理结合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应用形态，在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实现增材制造预处理流程，使得应用操作精简化、计算统一化、数据共享化、功能平台化；</a:t>
            </a: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将三维模型管理与增材制造预处理相结合，构建出在增材制造细分领域的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应用平台，会打造和延展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内容生态链。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30"/>
    </mc:Choice>
    <mc:Fallback>
      <p:transition spd="slow" advTm="2723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TextBox 4">
            <a:extLst>
              <a:ext uri="{FF2B5EF4-FFF2-40B4-BE49-F238E27FC236}">
                <a16:creationId xmlns:a16="http://schemas.microsoft.com/office/drawing/2014/main" id="{51C24491-30E5-46E7-9A3C-5861D5558E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5148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总结展望</a:t>
            </a:r>
          </a:p>
        </p:txBody>
      </p:sp>
      <p:sp>
        <p:nvSpPr>
          <p:cNvPr id="83971" name="文本框 2">
            <a:extLst>
              <a:ext uri="{FF2B5EF4-FFF2-40B4-BE49-F238E27FC236}">
                <a16:creationId xmlns:a16="http://schemas.microsoft.com/office/drawing/2014/main" id="{D335C13F-EF10-40FF-BD0C-71F32EC37E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074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总结：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4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将增材制造预处理相关软件的算法迁移至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端，把算法在原有的基础上根据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JavaScript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语言的数据结构特性进行改进，使算法满足在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端实时处理的要求，并结合近几年较为热门的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WebGL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技术，流畅美观地实现模型数据的展示与交互。</a:t>
            </a:r>
          </a:p>
          <a:p>
            <a:pPr algn="just">
              <a:lnSpc>
                <a:spcPct val="14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严格按照前后端分离原则，把用户模型管理与增材制造模型数据预处理功能整合到一个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应用中，并开发出一个即时运行、便捷高效、数据可控的增材制造预处理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系统。</a:t>
            </a:r>
          </a:p>
          <a:p>
            <a:pPr>
              <a:lnSpc>
                <a:spcPct val="130000"/>
              </a:lnSpc>
              <a:buClr>
                <a:srgbClr val="036AA2"/>
              </a:buClr>
              <a:buNone/>
            </a:pPr>
            <a:endParaRPr kumimoji="1" lang="zh-CN" altLang="en-US" sz="16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展望：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目前系统的处理模型只是中小模型，如果涉及大型模型数据，还要对算法再进行优化，并且可以考虑使用多个服务器进行同步计算，达到计算资源均衡的目的。</a:t>
            </a:r>
          </a:p>
          <a:p>
            <a:pPr>
              <a:lnSpc>
                <a:spcPct val="13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系统交互方式有待丰富，暂时很多场景的背景灯光、模型材质和渲染颜色都是固定的，如果需要更自由的展现方式，还需要针对每个场景中的对象进行定制化开发。</a:t>
            </a:r>
          </a:p>
          <a:p>
            <a:pPr>
              <a:lnSpc>
                <a:spcPct val="13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添加更多工艺处理算法以及对接实际打印机器。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20"/>
    </mc:Choice>
    <mc:Fallback>
      <p:transition spd="slow" advTm="382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4">
            <a:extLst>
              <a:ext uri="{FF2B5EF4-FFF2-40B4-BE49-F238E27FC236}">
                <a16:creationId xmlns:a16="http://schemas.microsoft.com/office/drawing/2014/main" id="{91592547-44AA-4BED-8BFA-EF6A9A45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3213" y="2492375"/>
            <a:ext cx="3929062" cy="192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kumimoji="1" sz="3600">
                <a:solidFill>
                  <a:schemeClr val="tx1"/>
                </a:solidFill>
                <a:latin typeface="Berlin Sans FB" panose="020E0602020502020306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4000" b="1" dirty="0">
                <a:solidFill>
                  <a:srgbClr val="005D89"/>
                </a:solidFill>
                <a:latin typeface="+mj-ea"/>
                <a:ea typeface="+mj-ea"/>
                <a:cs typeface="Calibri" panose="020F0502020204030204" charset="0"/>
              </a:rPr>
              <a:t>谢谢各位专家！</a:t>
            </a:r>
            <a:endParaRPr lang="en-US" altLang="zh-CN" sz="4000" b="1" dirty="0">
              <a:solidFill>
                <a:srgbClr val="005D89"/>
              </a:solidFill>
              <a:latin typeface="+mj-ea"/>
              <a:ea typeface="+mj-ea"/>
              <a:cs typeface="Calibri" panose="020F0502020204030204" charset="0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4000" b="1" dirty="0">
                <a:solidFill>
                  <a:srgbClr val="005D89"/>
                </a:solidFill>
                <a:latin typeface="+mj-ea"/>
                <a:ea typeface="+mj-ea"/>
                <a:cs typeface="Calibri" panose="020F0502020204030204" charset="0"/>
              </a:rPr>
              <a:t>请多批评指正！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Box 4">
            <a:extLst>
              <a:ext uri="{FF2B5EF4-FFF2-40B4-BE49-F238E27FC236}">
                <a16:creationId xmlns:a16="http://schemas.microsoft.com/office/drawing/2014/main" id="{12045935-D2BB-4253-909F-EA1E23C9FC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2291" name="文本框 79">
            <a:extLst>
              <a:ext uri="{FF2B5EF4-FFF2-40B4-BE49-F238E27FC236}">
                <a16:creationId xmlns:a16="http://schemas.microsoft.com/office/drawing/2014/main" id="{826E849A-EE2C-4488-A1B0-EADFF095D1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4201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增材制造预处理软件：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国外：国外研究最早始于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70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年代，比如：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Simplify3D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 dirty="0" err="1">
                <a:latin typeface="宋体" panose="02010600030101010101" pitchFamily="2" charset="-122"/>
                <a:ea typeface="宋体" panose="02010600030101010101" pitchFamily="2" charset="-122"/>
              </a:rPr>
              <a:t>Cura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MakerBot Print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 dirty="0" err="1">
                <a:latin typeface="宋体" panose="02010600030101010101" pitchFamily="2" charset="-122"/>
                <a:ea typeface="宋体" panose="02010600030101010101" pitchFamily="2" charset="-122"/>
              </a:rPr>
              <a:t>Ultimaker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 dirty="0" err="1">
                <a:latin typeface="宋体" panose="02010600030101010101" pitchFamily="2" charset="-122"/>
                <a:ea typeface="宋体" panose="02010600030101010101" pitchFamily="2" charset="-122"/>
              </a:rPr>
              <a:t>CraftWare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Slic3r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等。上述软件虽可以满足预处理需求，但从软件生态角度而言只是一个高效的工具，无法做到在线用户信息与模型数据管理，也无法构成完整的平台服务体系。</a:t>
            </a:r>
            <a:endParaRPr kumimoji="1"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None/>
            </a:pPr>
            <a:endParaRPr kumimoji="1"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国内：国内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打印软件研究始于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90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年代，面向高端制造业，产品价格极高。对于大众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打印市场，只有数十家企业在从事经济型 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打印机的制造，且配套软件都是将国外开源软件做汉化处理，核心算法难以改进，易涉及知识产权问题。此外，软件的推广模式也存在弊端。</a:t>
            </a:r>
            <a:endParaRPr kumimoji="1"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endParaRPr kumimoji="1" lang="zh-CN" altLang="en-US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035"/>
    </mc:Choice>
    <mc:Fallback>
      <p:transition spd="slow" advTm="7903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Box 4">
            <a:extLst>
              <a:ext uri="{FF2B5EF4-FFF2-40B4-BE49-F238E27FC236}">
                <a16:creationId xmlns:a16="http://schemas.microsoft.com/office/drawing/2014/main" id="{47F6AC14-08B7-4740-B700-7A54BD696E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4339" name="文本框 79">
            <a:extLst>
              <a:ext uri="{FF2B5EF4-FFF2-40B4-BE49-F238E27FC236}">
                <a16:creationId xmlns:a16="http://schemas.microsoft.com/office/drawing/2014/main" id="{D6CA6632-A5DD-4488-90CF-5F5E2DD2A7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应用发展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4340" name="图片 3" descr="https://s4.aconvert.com/convert/p3r68-cdx67/aix6i-r57it.png">
            <a:extLst>
              <a:ext uri="{FF2B5EF4-FFF2-40B4-BE49-F238E27FC236}">
                <a16:creationId xmlns:a16="http://schemas.microsoft.com/office/drawing/2014/main" id="{846E8E0A-1EAA-4B9F-8CAC-BAB132B8A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625" y="2314575"/>
            <a:ext cx="7270750" cy="4068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91"/>
    </mc:Choice>
    <mc:Fallback>
      <p:transition spd="slow" advTm="1219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Box 4">
            <a:extLst>
              <a:ext uri="{FF2B5EF4-FFF2-40B4-BE49-F238E27FC236}">
                <a16:creationId xmlns:a16="http://schemas.microsoft.com/office/drawing/2014/main" id="{63BFF3BA-CB5E-4044-A015-17B2BD2226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4ABB4A3C-BA3B-4F59-B41D-68036B12D0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913" y="2287588"/>
            <a:ext cx="10556875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zh-CN" altLang="en-US" sz="18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388" name="文本框 8">
            <a:extLst>
              <a:ext uri="{FF2B5EF4-FFF2-40B4-BE49-F238E27FC236}">
                <a16:creationId xmlns:a16="http://schemas.microsoft.com/office/drawing/2014/main" id="{D70A71C2-5ECA-4739-A2BF-F2DF44651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49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应用发展：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早期网站的服务模式是先发送一个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http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请求，然后服务器对请求做处理，最后将静态资源返回到页面中。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2013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年，前后端分离思想出现。在基于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服务器的开发模式下，前端负责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View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Controller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层，后端负责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Model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Service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层，浏览器不再直接请求服务端的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，而是先去请求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，由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对服务端的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发送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HTTP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请求，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收到服务端返回的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格式数据再去渲染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HTML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页面。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随着浏览器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GPU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调用逐步支持和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编程需求与日俱增，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WebGL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生态下的应用有着广阔的发展空间。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技术从最初只能制作一个简单的静态文本页面，到如今可以涵盖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 OS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AR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VR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和人工智能等前沿科技领域。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endParaRPr kumimoji="1"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144"/>
    </mc:Choice>
    <mc:Fallback>
      <p:transition spd="slow" advTm="6914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Box 4">
            <a:extLst>
              <a:ext uri="{FF2B5EF4-FFF2-40B4-BE49-F238E27FC236}">
                <a16:creationId xmlns:a16="http://schemas.microsoft.com/office/drawing/2014/main" id="{FB4B0D89-04BB-47E8-93D2-F564B77EF3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282257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8435" name="文本框 4">
            <a:extLst>
              <a:ext uri="{FF2B5EF4-FFF2-40B4-BE49-F238E27FC236}">
                <a16:creationId xmlns:a16="http://schemas.microsoft.com/office/drawing/2014/main" id="{0AF17A2A-1983-4BF5-8655-F2497DBC86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510587" cy="386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存在的问题：</a:t>
            </a:r>
            <a:endParaRPr kumimoji="1"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9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目前市场上的增材制造预处理软件都是基于客户端，平台兼容性差、更新操作繁琐、二次开发难度大、软件同质化严重；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9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客户端软件离线无数据记录，用户本地存储着各种模型数据，这些数据存在着丢失的风险，并且随着模型数据量的增加，一些重复的模型会占用大量本地存储资源，不利于用户管理模型数据；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9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客户端软件没有结合三维模型管理等辅助功能，只是一个单纯的计算工具，无法扩展为增材制造垂直细分领域的应用平台。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80"/>
    </mc:Choice>
    <mc:Fallback>
      <p:transition spd="slow" advTm="4168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Box 4">
            <a:extLst>
              <a:ext uri="{FF2B5EF4-FFF2-40B4-BE49-F238E27FC236}">
                <a16:creationId xmlns:a16="http://schemas.microsoft.com/office/drawing/2014/main" id="{0E556F5D-80E1-4ED0-B361-1F678A367F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研究内容</a:t>
            </a:r>
          </a:p>
        </p:txBody>
      </p:sp>
      <p:sp>
        <p:nvSpPr>
          <p:cNvPr id="20483" name="文本框 1">
            <a:extLst>
              <a:ext uri="{FF2B5EF4-FFF2-40B4-BE49-F238E27FC236}">
                <a16:creationId xmlns:a16="http://schemas.microsoft.com/office/drawing/2014/main" id="{A749F85B-78CC-4976-8972-A0686D064A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3578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主要工作内容：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本文通过分析增材制造预处理流程和调研预处理相关软件，设计并实现基于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的增材制造预处理平台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；</a:t>
            </a:r>
            <a:endParaRPr kumimoji="1" lang="zh-CN" altLang="en-US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对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WebGL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技术和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Three.js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框架进行分析，并基于开放的底层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对系统中模型展示与交互操作进行算法设计、编码实现。确定平台应用的技术选型，完成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前端、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NodeJS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后端以及数据库的搭建，并对整个应用架构进行组合设计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研究分析增材制造预处理过程中涉及到的几大算法，详细阐述了每个算法的具体实现流程，再根据实际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应用开发的数据结构，对算法进行优化调整，并将应用程序部署在服务器上，对系统进行测试分析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12"/>
    </mc:Choice>
    <mc:Fallback>
      <p:transition spd="slow" advTm="52612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"/>
</p:tagLst>
</file>

<file path=ppt/theme/theme1.xml><?xml version="1.0" encoding="utf-8"?>
<a:theme xmlns:a="http://schemas.openxmlformats.org/drawingml/2006/main" name="1_自定义设计方案">
  <a:themeElements>
    <a:clrScheme name="1_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自定义设计方案">
      <a:majorFont>
        <a:latin typeface="Lucida Sans"/>
        <a:ea typeface="黑体"/>
        <a:cs typeface=""/>
      </a:majorFont>
      <a:minorFont>
        <a:latin typeface="Berlin Sans FB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>
          <a:outerShdw dist="107763" dir="2700000" algn="ctr" rotWithShape="0">
            <a:schemeClr val="bg2">
              <a:alpha val="50000"/>
            </a:schemeClr>
          </a:outerShdw>
        </a:effectLst>
      </a:spPr>
      <a:bodyPr vert="horz" wrap="none" lIns="91440" tIns="45720" rIns="91440" bIns="45720" numCol="1" anchor="t" anchorCtr="0" compatLnSpc="1">
        <a:spAutoFit/>
      </a:bodyPr>
      <a:lstStyle>
        <a:defPPr marL="276225" marR="0" indent="-276225" algn="l" defTabSz="914400" rtl="0" eaLnBrk="1" fontAlgn="base" latinLnBrk="0" hangingPunct="1">
          <a:lnSpc>
            <a:spcPct val="110000"/>
          </a:lnSpc>
          <a:spcBef>
            <a:spcPct val="20000"/>
          </a:spcBef>
          <a:spcAft>
            <a:spcPct val="0"/>
          </a:spcAft>
          <a:buClr>
            <a:srgbClr val="3366FF"/>
          </a:buClr>
          <a:buSzPct val="75000"/>
          <a:buFont typeface="Wingdings" panose="05000000000000000000" pitchFamily="2" charset="2"/>
          <a:buNone/>
          <a:defRPr kumimoji="1" lang="zh-CN" altLang="en-US" sz="2000" b="0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>
          <a:outerShdw dist="107763" dir="2700000" algn="ctr" rotWithShape="0">
            <a:schemeClr val="bg2">
              <a:alpha val="50000"/>
            </a:schemeClr>
          </a:outerShdw>
        </a:effectLst>
      </a:spPr>
      <a:bodyPr vert="horz" wrap="none" lIns="91440" tIns="45720" rIns="91440" bIns="45720" numCol="1" anchor="t" anchorCtr="0" compatLnSpc="1">
        <a:spAutoFit/>
      </a:bodyPr>
      <a:lstStyle>
        <a:defPPr marL="276225" marR="0" indent="-276225" algn="l" defTabSz="914400" rtl="0" eaLnBrk="1" fontAlgn="base" latinLnBrk="0" hangingPunct="1">
          <a:lnSpc>
            <a:spcPct val="110000"/>
          </a:lnSpc>
          <a:spcBef>
            <a:spcPct val="20000"/>
          </a:spcBef>
          <a:spcAft>
            <a:spcPct val="0"/>
          </a:spcAft>
          <a:buClr>
            <a:srgbClr val="3366FF"/>
          </a:buClr>
          <a:buSzPct val="75000"/>
          <a:buFont typeface="Wingdings" panose="05000000000000000000" pitchFamily="2" charset="2"/>
          <a:buNone/>
          <a:defRPr kumimoji="1" lang="zh-CN" altLang="en-US" sz="2000" b="0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lnDef>
  </a:objectDefaults>
  <a:extraClrSchemeLst>
    <a:extraClrScheme>
      <a:clrScheme name="1_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614</TotalTime>
  <Pages>0</Pages>
  <Words>3177</Words>
  <Characters>0</Characters>
  <Application>Microsoft Office PowerPoint</Application>
  <DocSecurity>0</DocSecurity>
  <PresentationFormat>全屏显示(4:3)</PresentationFormat>
  <Lines>0</Lines>
  <Paragraphs>365</Paragraphs>
  <Slides>41</Slides>
  <Notes>39</Notes>
  <HiddenSlides>0</HiddenSlides>
  <MMClips>1</MMClips>
  <ScaleCrop>false</ScaleCrop>
  <HeadingPairs>
    <vt:vector size="8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41</vt:i4>
      </vt:variant>
    </vt:vector>
  </HeadingPairs>
  <TitlesOfParts>
    <vt:vector size="59" baseType="lpstr">
      <vt:lpstr>黑体</vt:lpstr>
      <vt:lpstr>华文楷体</vt:lpstr>
      <vt:lpstr>楷体_GB2312</vt:lpstr>
      <vt:lpstr>宋体</vt:lpstr>
      <vt:lpstr>微软雅黑</vt:lpstr>
      <vt:lpstr>Arial</vt:lpstr>
      <vt:lpstr>Berlin Sans FB</vt:lpstr>
      <vt:lpstr>Calibri</vt:lpstr>
      <vt:lpstr>Comic Sans MS</vt:lpstr>
      <vt:lpstr>Cooper Black</vt:lpstr>
      <vt:lpstr>Lucida Sans</vt:lpstr>
      <vt:lpstr>Tahoma</vt:lpstr>
      <vt:lpstr>Times</vt:lpstr>
      <vt:lpstr>Times New Roman</vt:lpstr>
      <vt:lpstr>Wingdings</vt:lpstr>
      <vt:lpstr>1_自定义设计方案</vt:lpstr>
      <vt:lpstr>Visio</vt:lpstr>
      <vt:lpstr>Microsoft Visio 绘图</vt:lpstr>
      <vt:lpstr>基于 Web 的增材制造预处理平台设计与实现 Design and Implementation of Additive Manufacturing  Pretreatment Platform Based on Web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基于错误预检测的固态硬盘读性能优化方法研究</dc:title>
  <dc:subject/>
  <dc:creator>Administrator</dc:creator>
  <cp:keywords/>
  <dc:description/>
  <cp:lastModifiedBy>zp</cp:lastModifiedBy>
  <cp:revision>462</cp:revision>
  <dcterms:created xsi:type="dcterms:W3CDTF">2019-05-18T13:15:38Z</dcterms:created>
  <dcterms:modified xsi:type="dcterms:W3CDTF">2021-05-23T00:10:11Z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2052-10.1.0.6390</vt:lpwstr>
  </property>
</Properties>
</file>